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wav" ContentType="audio/x-wav"/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</p:sldMasterIdLst>
  <p:notesMasterIdLst>
    <p:notesMasterId r:id="rId42"/>
  </p:notesMasterIdLst>
  <p:sldIdLst>
    <p:sldId id="275" r:id="rId4"/>
    <p:sldId id="276" r:id="rId5"/>
    <p:sldId id="356" r:id="rId6"/>
    <p:sldId id="357" r:id="rId7"/>
    <p:sldId id="463" r:id="rId8"/>
    <p:sldId id="464" r:id="rId9"/>
    <p:sldId id="457" r:id="rId10"/>
    <p:sldId id="458" r:id="rId11"/>
    <p:sldId id="459" r:id="rId12"/>
    <p:sldId id="460" r:id="rId13"/>
    <p:sldId id="461" r:id="rId14"/>
    <p:sldId id="462" r:id="rId15"/>
    <p:sldId id="538" r:id="rId16"/>
    <p:sldId id="331" r:id="rId17"/>
    <p:sldId id="332" r:id="rId18"/>
    <p:sldId id="333" r:id="rId19"/>
    <p:sldId id="335" r:id="rId20"/>
    <p:sldId id="337" r:id="rId21"/>
    <p:sldId id="344" r:id="rId22"/>
    <p:sldId id="376" r:id="rId23"/>
    <p:sldId id="386" r:id="rId24"/>
    <p:sldId id="345" r:id="rId25"/>
    <p:sldId id="377" r:id="rId26"/>
    <p:sldId id="379" r:id="rId27"/>
    <p:sldId id="395" r:id="rId28"/>
    <p:sldId id="380" r:id="rId29"/>
    <p:sldId id="402" r:id="rId30"/>
    <p:sldId id="396" r:id="rId31"/>
    <p:sldId id="397" r:id="rId32"/>
    <p:sldId id="387" r:id="rId33"/>
    <p:sldId id="398" r:id="rId34"/>
    <p:sldId id="399" r:id="rId35"/>
    <p:sldId id="400" r:id="rId36"/>
    <p:sldId id="401" r:id="rId37"/>
    <p:sldId id="403" r:id="rId38"/>
    <p:sldId id="455" r:id="rId39"/>
    <p:sldId id="388" r:id="rId40"/>
    <p:sldId id="405" r:id="rId41"/>
    <p:sldId id="422" r:id="rId43"/>
    <p:sldId id="423" r:id="rId44"/>
    <p:sldId id="424" r:id="rId45"/>
    <p:sldId id="425" r:id="rId46"/>
    <p:sldId id="381" r:id="rId47"/>
    <p:sldId id="378" r:id="rId48"/>
    <p:sldId id="382" r:id="rId49"/>
    <p:sldId id="406" r:id="rId50"/>
    <p:sldId id="456" r:id="rId51"/>
    <p:sldId id="383" r:id="rId52"/>
    <p:sldId id="385" r:id="rId53"/>
    <p:sldId id="389" r:id="rId54"/>
    <p:sldId id="390" r:id="rId55"/>
    <p:sldId id="391" r:id="rId56"/>
    <p:sldId id="392" r:id="rId57"/>
    <p:sldId id="384" r:id="rId58"/>
    <p:sldId id="393" r:id="rId59"/>
    <p:sldId id="439" r:id="rId60"/>
    <p:sldId id="440" r:id="rId61"/>
    <p:sldId id="441" r:id="rId62"/>
    <p:sldId id="449" r:id="rId63"/>
    <p:sldId id="442" r:id="rId64"/>
    <p:sldId id="443" r:id="rId65"/>
    <p:sldId id="445" r:id="rId66"/>
    <p:sldId id="446" r:id="rId67"/>
    <p:sldId id="447" r:id="rId68"/>
    <p:sldId id="448" r:id="rId69"/>
    <p:sldId id="394" r:id="rId70"/>
    <p:sldId id="539" r:id="rId71"/>
    <p:sldId id="426" r:id="rId72"/>
    <p:sldId id="427" r:id="rId73"/>
    <p:sldId id="428" r:id="rId74"/>
    <p:sldId id="429" r:id="rId75"/>
    <p:sldId id="430" r:id="rId76"/>
    <p:sldId id="431" r:id="rId77"/>
    <p:sldId id="451" r:id="rId78"/>
    <p:sldId id="432" r:id="rId79"/>
    <p:sldId id="453" r:id="rId80"/>
    <p:sldId id="435" r:id="rId81"/>
    <p:sldId id="452" r:id="rId82"/>
    <p:sldId id="436" r:id="rId83"/>
    <p:sldId id="359" r:id="rId84"/>
    <p:sldId id="454" r:id="rId85"/>
  </p:sldIdLst>
  <p:sldSz cx="9144000" cy="6858000" type="screen4x3"/>
  <p:notesSz cx="7099300" cy="1023493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3300"/>
    <a:srgbClr val="996633"/>
    <a:srgbClr val="FFCC99"/>
    <a:srgbClr val="FFFF00"/>
    <a:srgbClr val="0000FF"/>
    <a:srgbClr val="CC00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515"/>
    <p:restoredTop sz="94660"/>
  </p:normalViewPr>
  <p:slideViewPr>
    <p:cSldViewPr showGuides="1">
      <p:cViewPr varScale="1">
        <p:scale>
          <a:sx n="98" d="100"/>
          <a:sy n="98" d="100"/>
        </p:scale>
        <p:origin x="-1374" y="-96"/>
      </p:cViewPr>
      <p:guideLst>
        <p:guide orient="horz" pos="2160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8" Type="http://schemas.openxmlformats.org/officeDocument/2006/relationships/tableStyles" Target="tableStyles.xml"/><Relationship Id="rId87" Type="http://schemas.openxmlformats.org/officeDocument/2006/relationships/viewProps" Target="viewProps.xml"/><Relationship Id="rId86" Type="http://schemas.openxmlformats.org/officeDocument/2006/relationships/presProps" Target="presProps.xml"/><Relationship Id="rId85" Type="http://schemas.openxmlformats.org/officeDocument/2006/relationships/slide" Target="slides/slide81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80" Type="http://schemas.openxmlformats.org/officeDocument/2006/relationships/slide" Target="slides/slide76.xml"/><Relationship Id="rId8" Type="http://schemas.openxmlformats.org/officeDocument/2006/relationships/slide" Target="slides/slide5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7" Type="http://schemas.openxmlformats.org/officeDocument/2006/relationships/slide" Target="slides/slide4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3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notesMaster" Target="notesMasters/notesMaster1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105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>
              <a:buFontTx/>
              <a:buNone/>
              <a:defRPr kumimoji="0" sz="13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r">
              <a:buFontTx/>
              <a:buNone/>
              <a:defRPr kumimoji="0" sz="13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6" name="Rectangle 4"/>
          <p:cNvSpPr>
            <a:spLocks noRo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105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05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>
              <a:buFontTx/>
              <a:buNone/>
              <a:defRPr kumimoji="0" sz="13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05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p>
            <a:pPr lvl="0" algn="r" eaLnBrk="1" fontAlgn="base" hangingPunct="1"/>
            <a:fld id="{9A0DB2DC-4C9A-4742-B13C-FB6460FD3503}" type="slidenum">
              <a:rPr lang="en-US" altLang="zh-CN" sz="13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z="1300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Rot="1" noTextEdit="1"/>
          </p:cNvSpPr>
          <p:nvPr>
            <p:ph type="sldImg"/>
          </p:nvPr>
        </p:nvSpPr>
        <p:spPr/>
      </p:sp>
      <p:sp>
        <p:nvSpPr>
          <p:cNvPr id="43010" name="文本占位符 2"/>
          <p:cNvSpPr/>
          <p:nvPr>
            <p:ph type="body"/>
          </p:nvPr>
        </p:nvSpPr>
        <p:spPr/>
        <p:txBody>
          <a:bodyPr wrap="square" lIns="99048" tIns="49524" rIns="99048" bIns="49524" anchor="t"/>
          <a:p>
            <a:pPr lvl="0"/>
            <a:endParaRPr lang="zh-CN" altLang="en-US" dirty="0"/>
          </a:p>
        </p:txBody>
      </p:sp>
      <p:sp>
        <p:nvSpPr>
          <p:cNvPr id="4301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9048" tIns="49524" rIns="99048" bIns="49524" anchor="b"/>
          <a:p>
            <a:pPr lvl="0" algn="r"/>
            <a:fld id="{9A0DB2DC-4C9A-4742-B13C-FB6460FD3503}" type="slidenum">
              <a:rPr lang="en-US" altLang="zh-CN" sz="13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z="13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2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2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3513" y="476250"/>
            <a:ext cx="1943100" cy="4906963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4213" y="476250"/>
            <a:ext cx="5676900" cy="4906963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2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2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6613" y="1268413"/>
            <a:ext cx="3810000" cy="19812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6613" y="3402013"/>
            <a:ext cx="3810000" cy="19812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2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4213" y="1268413"/>
            <a:ext cx="7772400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endParaRPr kumimoji="0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2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2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2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ft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2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ft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2684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2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ft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2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2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2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ft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2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ft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2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ft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2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ft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2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ft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3513" y="476250"/>
            <a:ext cx="1943100" cy="4906963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4213" y="476250"/>
            <a:ext cx="5676900" cy="4906963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2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ft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2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ft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6613" y="1268413"/>
            <a:ext cx="3810000" cy="19812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6613" y="3402013"/>
            <a:ext cx="3810000" cy="19812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2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ft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4213" y="1268413"/>
            <a:ext cx="7772400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endParaRPr kumimoji="0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2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2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2684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2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2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2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2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2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2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4.png"/><Relationship Id="rId17" Type="http://schemas.openxmlformats.org/officeDocument/2006/relationships/image" Target="../media/image3.png"/><Relationship Id="rId16" Type="http://schemas.openxmlformats.org/officeDocument/2006/relationships/image" Target="../media/image1.png"/><Relationship Id="rId15" Type="http://schemas.openxmlformats.org/officeDocument/2006/relationships/image" Target="../media/image2.jpe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9" Type="http://schemas.openxmlformats.org/officeDocument/2006/relationships/theme" Target="../theme/theme2.xml"/><Relationship Id="rId18" Type="http://schemas.openxmlformats.org/officeDocument/2006/relationships/image" Target="../media/image4.png"/><Relationship Id="rId17" Type="http://schemas.openxmlformats.org/officeDocument/2006/relationships/image" Target="../media/image3.png"/><Relationship Id="rId16" Type="http://schemas.openxmlformats.org/officeDocument/2006/relationships/image" Target="../media/image1.png"/><Relationship Id="rId15" Type="http://schemas.openxmlformats.org/officeDocument/2006/relationships/image" Target="../media/image2.jpeg"/><Relationship Id="rId14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2" descr="mymainbackbi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397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476250"/>
            <a:ext cx="7772400" cy="6588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 smtClean="0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268413"/>
            <a:ext cx="7772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 smtClean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buFontTx/>
              <a:buNone/>
              <a:defRPr kumimoji="1" sz="140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2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buFontTx/>
              <a:buNone/>
              <a:defRPr kumimoji="1" sz="1400"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ea typeface="宋体" panose="02010600030101010101" pitchFamily="2" charset="-122"/>
              </a:defRPr>
            </a:lvl1pPr>
          </a:lstStyle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83972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charRg st="13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" fill="hold"/>
                                        <p:tgtEl>
                                          <p:spTgt spid="83972">
                                            <p:txEl>
                                              <p:charRg st="13" end="17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charRg st="17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" fill="hold"/>
                                        <p:tgtEl>
                                          <p:spTgt spid="83972">
                                            <p:txEl>
                                              <p:charRg st="17" end="21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charRg st="21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" fill="hold"/>
                                        <p:tgtEl>
                                          <p:spTgt spid="83972">
                                            <p:txEl>
                                              <p:charRg st="21" end="25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charRg st="25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" fill="hold"/>
                                        <p:tgtEl>
                                          <p:spTgt spid="83972">
                                            <p:txEl>
                                              <p:charRg st="25" end="29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2" grpId="0" build="p">
        <p:tmplLst>
          <p:tmpl lvl="1">
            <p:tnLst>
              <p:par>
                <p:cTn presetID="24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2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3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4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5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</p:tmplLst>
      </p:bldP>
    </p:bldLst>
  </p:timing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600" b="1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600" b="1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600" b="1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600" b="1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20000"/>
        </a:spcAft>
        <a:buBlip>
          <a:blip r:embed="rId16"/>
        </a:buBlip>
        <a:defRPr sz="36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10000"/>
        </a:spcAft>
        <a:buBlip>
          <a:blip r:embed="rId17"/>
        </a:buBlip>
        <a:defRPr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2pPr>
      <a:lvl3pPr marL="1143000" indent="-228600" algn="l" rtl="0" eaLnBrk="0" fontAlgn="base" hangingPunct="0">
        <a:spcBef>
          <a:spcPct val="10000"/>
        </a:spcBef>
        <a:spcAft>
          <a:spcPct val="0"/>
        </a:spcAft>
        <a:buBlip>
          <a:blip r:embed="rId18"/>
        </a:buBlip>
        <a:defRPr sz="2800" b="1">
          <a:solidFill>
            <a:srgbClr val="008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8"/>
        </a:buBlip>
        <a:defRPr sz="24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Blip>
          <a:blip r:embed="rId18"/>
        </a:buBlip>
        <a:defRPr sz="24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Blip>
          <a:blip r:embed="rId18"/>
        </a:buBlip>
        <a:defRPr kumimoji="1" sz="24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Blip>
          <a:blip r:embed="rId18"/>
        </a:buBlip>
        <a:defRPr kumimoji="1" sz="24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Blip>
          <a:blip r:embed="rId18"/>
        </a:buBlip>
        <a:defRPr kumimoji="1" sz="24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Blip>
          <a:blip r:embed="rId18"/>
        </a:buBlip>
        <a:defRPr kumimoji="1" sz="24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050" name="Picture 2" descr="mymainbackbi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397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476250"/>
            <a:ext cx="7772400" cy="6588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 smtClean="0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268413"/>
            <a:ext cx="7772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 smtClean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buFontTx/>
              <a:buNone/>
              <a:defRPr kumimoji="1" sz="140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2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buFontTx/>
              <a:buNone/>
              <a:defRPr kumimoji="1" sz="1400"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ea typeface="宋体" panose="02010600030101010101" pitchFamily="2" charset="-122"/>
              </a:defRPr>
            </a:lvl1pPr>
          </a:lstStyle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8397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" fill="hold"/>
                                        <p:tgtEl>
                                          <p:spTgt spid="83972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charRg st="13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" fill="hold"/>
                                        <p:tgtEl>
                                          <p:spTgt spid="83972">
                                            <p:txEl>
                                              <p:charRg st="13" end="17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6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charRg st="17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" fill="hold"/>
                                        <p:tgtEl>
                                          <p:spTgt spid="83972">
                                            <p:txEl>
                                              <p:charRg st="17" end="21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9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charRg st="21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" fill="hold"/>
                                        <p:tgtEl>
                                          <p:spTgt spid="83972">
                                            <p:txEl>
                                              <p:charRg st="21" end="25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2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charRg st="25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" fill="hold"/>
                                        <p:tgtEl>
                                          <p:spTgt spid="83972">
                                            <p:txEl>
                                              <p:charRg st="25" end="29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2" grpId="0" build="p">
        <p:tmplLst>
          <p:tmpl lvl="1">
            <p:tnLst>
              <p:par>
                <p:cTn presetID="24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2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3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4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5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0">
            <p:tnLst>
              <p:par>
                <p:cTn presetID="24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</p:tmplLst>
      </p:bldP>
    </p:bldLst>
  </p:timing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600" b="1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600" b="1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600" b="1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600" b="1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20000"/>
        </a:spcAft>
        <a:buBlip>
          <a:blip r:embed="rId16"/>
        </a:buBlip>
        <a:defRPr sz="36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10000"/>
        </a:spcAft>
        <a:buBlip>
          <a:blip r:embed="rId17"/>
        </a:buBlip>
        <a:defRPr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2pPr>
      <a:lvl3pPr marL="1143000" indent="-228600" algn="l" rtl="0" eaLnBrk="0" fontAlgn="base" hangingPunct="0">
        <a:spcBef>
          <a:spcPct val="10000"/>
        </a:spcBef>
        <a:spcAft>
          <a:spcPct val="0"/>
        </a:spcAft>
        <a:buBlip>
          <a:blip r:embed="rId18"/>
        </a:buBlip>
        <a:defRPr sz="2800" b="1">
          <a:solidFill>
            <a:srgbClr val="008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8"/>
        </a:buBlip>
        <a:defRPr sz="24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Blip>
          <a:blip r:embed="rId18"/>
        </a:buBlip>
        <a:defRPr sz="24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Blip>
          <a:blip r:embed="rId18"/>
        </a:buBlip>
        <a:defRPr kumimoji="1" sz="24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Blip>
          <a:blip r:embed="rId18"/>
        </a:buBlip>
        <a:defRPr kumimoji="1" sz="24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Blip>
          <a:blip r:embed="rId18"/>
        </a:buBlip>
        <a:defRPr kumimoji="1" sz="24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Blip>
          <a:blip r:embed="rId18"/>
        </a:buBlip>
        <a:defRPr kumimoji="1" sz="24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slide" Target="slide19.xml"/><Relationship Id="rId2" Type="http://schemas.openxmlformats.org/officeDocument/2006/relationships/slide" Target="slide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jpeg"/><Relationship Id="rId8" Type="http://schemas.openxmlformats.org/officeDocument/2006/relationships/hyperlink" Target="http://www.netac.com.cn/products/View.asp?CodeNo=00000018" TargetMode="External"/><Relationship Id="rId7" Type="http://schemas.openxmlformats.org/officeDocument/2006/relationships/image" Target="../media/image19.jpeg"/><Relationship Id="rId6" Type="http://schemas.openxmlformats.org/officeDocument/2006/relationships/hyperlink" Target="http://www.netac.com.cn/products/View.asp?CodeNo=00000017" TargetMode="External"/><Relationship Id="rId5" Type="http://schemas.openxmlformats.org/officeDocument/2006/relationships/image" Target="../media/image18.jpeg"/><Relationship Id="rId4" Type="http://schemas.openxmlformats.org/officeDocument/2006/relationships/hyperlink" Target="http://www.netac.com.cn/products/View.asp?CodeNo=00000016" TargetMode="External"/><Relationship Id="rId3" Type="http://schemas.openxmlformats.org/officeDocument/2006/relationships/image" Target="NULL" TargetMode="External"/><Relationship Id="rId2" Type="http://schemas.openxmlformats.org/officeDocument/2006/relationships/image" Target="../media/image17.jpe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21.png"/><Relationship Id="rId1" Type="http://schemas.openxmlformats.org/officeDocument/2006/relationships/hyperlink" Target="http://www.netac.com.cn/products/View.asp?CodeNo=00000019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1" Type="http://schemas.openxmlformats.org/officeDocument/2006/relationships/oleObject" Target="../embeddings/oleObject3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3.e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slide" Target="slide17.xml"/><Relationship Id="rId2" Type="http://schemas.openxmlformats.org/officeDocument/2006/relationships/slide" Target="slide14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slide" Target="slide66.xml"/><Relationship Id="rId2" Type="http://schemas.openxmlformats.org/officeDocument/2006/relationships/slide" Target="slide21.xm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4.png"/><Relationship Id="rId1" Type="http://schemas.openxmlformats.org/officeDocument/2006/relationships/oleObject" Target="../embeddings/oleObject5.bin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slide" Target="slide55.xml"/><Relationship Id="rId3" Type="http://schemas.openxmlformats.org/officeDocument/2006/relationships/slide" Target="slide44.xml"/><Relationship Id="rId2" Type="http://schemas.openxmlformats.org/officeDocument/2006/relationships/slide" Target="slide23.xml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slide" Target="slide43.xml"/><Relationship Id="rId3" Type="http://schemas.openxmlformats.org/officeDocument/2006/relationships/slide" Target="slide26.xml"/><Relationship Id="rId2" Type="http://schemas.openxmlformats.org/officeDocument/2006/relationships/slide" Target="slide24.xml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6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emf"/><Relationship Id="rId2" Type="http://schemas.openxmlformats.org/officeDocument/2006/relationships/oleObject" Target="../embeddings/oleObject6.bin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7.v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9.e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w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8.v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3.emf"/><Relationship Id="rId2" Type="http://schemas.openxmlformats.org/officeDocument/2006/relationships/oleObject" Target="../embeddings/oleObject8.bin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w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jpeg"/><Relationship Id="rId1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1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slide" Target="slide54.xml"/><Relationship Id="rId4" Type="http://schemas.openxmlformats.org/officeDocument/2006/relationships/slide" Target="slide50.xml"/><Relationship Id="rId3" Type="http://schemas.openxmlformats.org/officeDocument/2006/relationships/slide" Target="slide48.xml"/><Relationship Id="rId2" Type="http://schemas.openxmlformats.org/officeDocument/2006/relationships/slide" Target="slide45.xml"/><Relationship Id="rId1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9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5.emf"/><Relationship Id="rId2" Type="http://schemas.openxmlformats.org/officeDocument/2006/relationships/oleObject" Target="../embeddings/oleObject9.bin"/><Relationship Id="rId1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emf"/><Relationship Id="rId1" Type="http://schemas.openxmlformats.org/officeDocument/2006/relationships/oleObject" Target="../embeddings/oleObject10.bin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1.vml"/><Relationship Id="rId4" Type="http://schemas.openxmlformats.org/officeDocument/2006/relationships/slideLayout" Target="../slideLayouts/slideLayout2.xml"/><Relationship Id="rId3" Type="http://schemas.openxmlformats.org/officeDocument/2006/relationships/hyperlink" Target="fetion\3-8.swf" TargetMode="External"/><Relationship Id="rId2" Type="http://schemas.openxmlformats.org/officeDocument/2006/relationships/image" Target="../media/image50.emf"/><Relationship Id="rId1" Type="http://schemas.openxmlformats.org/officeDocument/2006/relationships/oleObject" Target="../embeddings/oleObject11.bin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2.v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.png"/><Relationship Id="rId2" Type="http://schemas.openxmlformats.org/officeDocument/2006/relationships/image" Target="../media/image51.emf"/><Relationship Id="rId1" Type="http://schemas.openxmlformats.org/officeDocument/2006/relationships/oleObject" Target="../embeddings/oleObject12.bin"/></Relationships>
</file>

<file path=ppt/slides/_rels/slide52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3.vml"/><Relationship Id="rId6" Type="http://schemas.openxmlformats.org/officeDocument/2006/relationships/slideLayout" Target="../slideLayouts/slideLayout13.xml"/><Relationship Id="rId5" Type="http://schemas.openxmlformats.org/officeDocument/2006/relationships/audio" Target="../media/audio1.wav"/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52.emf"/><Relationship Id="rId1" Type="http://schemas.openxmlformats.org/officeDocument/2006/relationships/oleObject" Target="../embeddings/oleObject13.bin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4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53.emf"/><Relationship Id="rId1" Type="http://schemas.openxmlformats.org/officeDocument/2006/relationships/oleObject" Target="../embeddings/oleObject14.bin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fetion\3-12.swf" TargetMode="External"/><Relationship Id="rId1" Type="http://schemas.openxmlformats.org/officeDocument/2006/relationships/image" Target="../media/image54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emf"/><Relationship Id="rId1" Type="http://schemas.openxmlformats.org/officeDocument/2006/relationships/oleObject" Target="../embeddings/oleObject15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fetion\3-13.swf" TargetMode="External"/><Relationship Id="rId1" Type="http://schemas.openxmlformats.org/officeDocument/2006/relationships/image" Target="../media/image5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fetion\3-14.swf" TargetMode="External"/><Relationship Id="rId1" Type="http://schemas.openxmlformats.org/officeDocument/2006/relationships/image" Target="../media/image5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fetion\3-16.swf" TargetMode="External"/><Relationship Id="rId1" Type="http://schemas.openxmlformats.org/officeDocument/2006/relationships/image" Target="../media/image58.pn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6.v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59.emf"/><Relationship Id="rId2" Type="http://schemas.openxmlformats.org/officeDocument/2006/relationships/oleObject" Target="../embeddings/oleObject16.bin"/><Relationship Id="rId1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openxmlformats.org/officeDocument/2006/relationships/oleObject" Target="../embeddings/oleObject1.bin"/><Relationship Id="rId1" Type="http://schemas.openxmlformats.org/officeDocument/2006/relationships/image" Target="../media/image5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.png"/><Relationship Id="rId3" Type="http://schemas.openxmlformats.org/officeDocument/2006/relationships/oleObject" Target="../embeddings/oleObject2.bin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第三章：存储系统</a:t>
            </a:r>
            <a:endParaRPr kumimoji="1" lang="zh-CN" altLang="en-US" sz="3600" b="1" i="0" u="none" strike="noStrike" kern="0" cap="none" spc="0" normalizeH="0" baseline="0" noProof="0" dirty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8067" name="Rectangle 3"/>
          <p:cNvSpPr>
            <a:spLocks noGrp="1" noChangeArrowheads="1"/>
          </p:cNvSpPr>
          <p:nvPr>
            <p:ph idx="1"/>
          </p:nvPr>
        </p:nvSpPr>
        <p:spPr>
          <a:xfrm>
            <a:off x="758825" y="1268413"/>
            <a:ext cx="7697788" cy="50403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2" action="ppaction://hlinksldjump"/>
              </a:rPr>
              <a:t>1 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2" action="ppaction://hlinksldjump"/>
              </a:rPr>
              <a:t>存储体系概述</a:t>
            </a:r>
            <a:endParaRPr kumimoji="1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3" action="ppaction://hlinksldjump"/>
              </a:rPr>
              <a:t>2 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3" action="ppaction://hlinksldjump"/>
              </a:rPr>
              <a:t>主存储器</a:t>
            </a:r>
            <a:endParaRPr kumimoji="1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3 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主存储器与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CPU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的连接 </a:t>
            </a:r>
            <a:endParaRPr kumimoji="1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4 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高速存储器 </a:t>
            </a:r>
            <a:endParaRPr kumimoji="1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5 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高速缓冲存储器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Cache </a:t>
            </a:r>
            <a:endParaRPr kumimoji="1" lang="en-US" altLang="zh-CN" sz="28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6 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虚拟存储器 </a:t>
            </a:r>
            <a:endParaRPr kumimoji="1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7 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外存储器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1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00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pic>
        <p:nvPicPr>
          <p:cNvPr id="203778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6375" y="1557338"/>
            <a:ext cx="6637338" cy="453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15" name="Rectangle 3"/>
          <p:cNvSpPr/>
          <p:nvPr/>
        </p:nvSpPr>
        <p:spPr>
          <a:xfrm>
            <a:off x="457200" y="277813"/>
            <a:ext cx="1811338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algn="ctr"/>
            <a:r>
              <a:rPr lang="zh-CN" altLang="en-US" sz="4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磁带</a:t>
            </a:r>
            <a:endParaRPr lang="zh-CN" altLang="en-US" sz="44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316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20377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pic>
        <p:nvPicPr>
          <p:cNvPr id="204802" name="Picture 2" descr="sony"/>
          <p:cNvPicPr>
            <a:picLocks noChangeAspect="1"/>
          </p:cNvPicPr>
          <p:nvPr/>
        </p:nvPicPr>
        <p:blipFill>
          <a:blip r:embed="rId1"/>
          <a:srcRect t="16708" b="16658"/>
          <a:stretch>
            <a:fillRect/>
          </a:stretch>
        </p:blipFill>
        <p:spPr>
          <a:xfrm>
            <a:off x="971550" y="549275"/>
            <a:ext cx="4648200" cy="28463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03" name="Picture 3" descr="image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725" y="3284538"/>
            <a:ext cx="2925763" cy="21034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0" name="Text Box 4"/>
          <p:cNvSpPr txBox="1"/>
          <p:nvPr/>
        </p:nvSpPr>
        <p:spPr>
          <a:xfrm>
            <a:off x="539750" y="3860800"/>
            <a:ext cx="2736850" cy="641350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spAutoFit/>
          </a:bodyPr>
          <a:p>
            <a:r>
              <a:rPr lang="zh-CN" altLang="en-US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光盘驱动器</a:t>
            </a:r>
            <a:endParaRPr lang="zh-CN" altLang="en-US" sz="36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341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20480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" fill="hold"/>
                                        <p:tgtEl>
                                          <p:spTgt spid="20480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pic>
        <p:nvPicPr>
          <p:cNvPr id="205826" name="Picture 2" descr="http://www.pcolive.com/ad/langke/imges/osa.jpg">
            <a:hlinkClick r:id="rId1"/>
          </p:cNvPr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6300788" y="1196975"/>
            <a:ext cx="2224087" cy="21351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827" name="Picture 3" descr="http://www.pcolive.com/ad/langke/imges/osc.jpg">
            <a:hlinkClick r:id="rId4"/>
          </p:cNvPr>
          <p:cNvPicPr>
            <a:picLocks noChangeAspect="1"/>
          </p:cNvPicPr>
          <p:nvPr/>
        </p:nvPicPr>
        <p:blipFill>
          <a:blip r:embed="rId5" r:link="rId3"/>
          <a:stretch>
            <a:fillRect/>
          </a:stretch>
        </p:blipFill>
        <p:spPr>
          <a:xfrm>
            <a:off x="3851275" y="1196975"/>
            <a:ext cx="2157413" cy="21351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828" name="Picture 4" descr="http://www.pcolive.com/ad/langke/imges/odl.jpg">
            <a:hlinkClick r:id="rId6"/>
          </p:cNvPr>
          <p:cNvPicPr>
            <a:picLocks noChangeAspect="1"/>
          </p:cNvPicPr>
          <p:nvPr/>
        </p:nvPicPr>
        <p:blipFill>
          <a:blip r:embed="rId7" r:link="rId3"/>
          <a:stretch>
            <a:fillRect/>
          </a:stretch>
        </p:blipFill>
        <p:spPr>
          <a:xfrm>
            <a:off x="2339975" y="3429000"/>
            <a:ext cx="2224088" cy="21351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829" name="Picture 5" descr="http://www.pcolive.com/ad/langke/imges/osb.jpg">
            <a:hlinkClick r:id="rId8"/>
          </p:cNvPr>
          <p:cNvPicPr>
            <a:picLocks noChangeAspect="1"/>
          </p:cNvPicPr>
          <p:nvPr/>
        </p:nvPicPr>
        <p:blipFill>
          <a:blip r:embed="rId9" r:link="rId3"/>
          <a:stretch>
            <a:fillRect/>
          </a:stretch>
        </p:blipFill>
        <p:spPr>
          <a:xfrm>
            <a:off x="1403350" y="1222375"/>
            <a:ext cx="2135188" cy="21351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830" name="Picture 6" descr="image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8263" y="3429000"/>
            <a:ext cx="2490787" cy="21351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7" name="Text Box 7"/>
          <p:cNvSpPr txBox="1"/>
          <p:nvPr/>
        </p:nvSpPr>
        <p:spPr>
          <a:xfrm>
            <a:off x="611188" y="476250"/>
            <a:ext cx="1150937" cy="641350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spAutoFit/>
          </a:bodyPr>
          <a:p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zh-CN" altLang="en-US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盘</a:t>
            </a:r>
            <a:endParaRPr lang="zh-CN" altLang="en-US" sz="36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368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3200400" y="5899150"/>
            <a:ext cx="4535488" cy="520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存储体：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NAND  FLASH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20582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" fill="hold"/>
                                        <p:tgtEl>
                                          <p:spTgt spid="20582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" fill="hold"/>
                                        <p:tgtEl>
                                          <p:spTgt spid="20582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" fill="hold"/>
                                        <p:tgtEl>
                                          <p:spTgt spid="20582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9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" fill="hold"/>
                                        <p:tgtEl>
                                          <p:spTgt spid="20583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2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386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zh-CN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749300" y="960438"/>
            <a:ext cx="7978775" cy="5222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本章节我们主要讨论主存储器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175110" name="Rectangle 6"/>
          <p:cNvSpPr>
            <a:spLocks noChangeArrowheads="1"/>
          </p:cNvSpPr>
          <p:nvPr/>
        </p:nvSpPr>
        <p:spPr bwMode="auto">
          <a:xfrm>
            <a:off x="839788" y="1673225"/>
            <a:ext cx="7148513" cy="5222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辅助存储器在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“第七章 外存与IO设备”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介绍</a:t>
            </a: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" fill="hold"/>
                                        <p:tgtEl>
                                          <p:spTgt spid="17511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175110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二、主存储器的性能指标</a:t>
            </a:r>
            <a:endParaRPr kumimoji="1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93539" name="Rectangle 3"/>
          <p:cNvSpPr>
            <a:spLocks noGrp="1" noChangeArrowheads="1"/>
          </p:cNvSpPr>
          <p:nvPr>
            <p:ph idx="1"/>
          </p:nvPr>
        </p:nvSpPr>
        <p:spPr>
          <a:xfrm>
            <a:off x="428625" y="1268413"/>
            <a:ext cx="8143875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存储容量：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指存储器可容纳的二进制信息量，描述存储容量的单位是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字节或位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。</a:t>
            </a:r>
            <a:endParaRPr kumimoji="1" lang="en-US" altLang="zh-CN" sz="28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一个二进制位（</a:t>
            </a:r>
            <a:r>
              <a:rPr kumimoji="1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bit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）是构成存储器的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最小单位；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字节（</a:t>
            </a:r>
            <a:r>
              <a:rPr kumimoji="1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byte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）是数据存储的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基本单位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。</a:t>
            </a:r>
            <a:endParaRPr kumimoji="1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单元地址是内存单元的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唯一标志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。</a:t>
            </a:r>
            <a:endParaRPr kumimoji="1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存储器具有两种基本的访问操作：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读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和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写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。</a:t>
            </a:r>
            <a:endParaRPr kumimoji="1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量化单位：</a:t>
            </a:r>
            <a:endParaRPr kumimoji="1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1K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＝</a:t>
            </a:r>
            <a:r>
              <a:rPr kumimoji="1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2</a:t>
            </a:r>
            <a:r>
              <a:rPr kumimoji="1" lang="en-US" altLang="zh-CN" sz="2800" b="1" i="0" u="none" strike="noStrike" kern="0" cap="none" spc="0" normalizeH="0" baseline="3000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10</a:t>
            </a:r>
            <a:r>
              <a:rPr kumimoji="1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    1M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＝</a:t>
            </a:r>
            <a:r>
              <a:rPr kumimoji="1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2</a:t>
            </a:r>
            <a:r>
              <a:rPr kumimoji="1" lang="en-US" altLang="zh-CN" sz="2800" b="1" i="0" u="none" strike="noStrike" kern="0" cap="none" spc="0" normalizeH="0" baseline="3000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20</a:t>
            </a:r>
            <a:r>
              <a:rPr kumimoji="1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     1G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＝</a:t>
            </a:r>
            <a:r>
              <a:rPr kumimoji="1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2</a:t>
            </a:r>
            <a:r>
              <a:rPr kumimoji="1" lang="en-US" altLang="zh-CN" sz="2800" b="1" i="0" u="none" strike="noStrike" kern="0" cap="none" spc="0" normalizeH="0" baseline="3000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30</a:t>
            </a:r>
            <a:r>
              <a:rPr kumimoji="1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     1T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＝</a:t>
            </a:r>
            <a:r>
              <a:rPr kumimoji="1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2</a:t>
            </a:r>
            <a:r>
              <a:rPr kumimoji="1" lang="en-US" altLang="zh-CN" sz="2800" b="1" i="0" u="none" strike="noStrike" kern="0" cap="none" spc="0" normalizeH="0" baseline="3000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40</a:t>
            </a:r>
            <a:endParaRPr kumimoji="1" lang="en-US" altLang="zh-CN" sz="2800" b="1" i="0" u="none" strike="noStrike" kern="0" cap="none" spc="0" normalizeH="0" baseline="3000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存储器芯片的存储容量＝存储单元个数</a:t>
            </a:r>
            <a:r>
              <a:rPr kumimoji="1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×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每存储单元的位数 </a:t>
            </a:r>
            <a:endParaRPr kumimoji="1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412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二、主存储器的性能指标</a:t>
            </a:r>
            <a:endParaRPr kumimoji="1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94563" name="Rectangle 3"/>
          <p:cNvSpPr>
            <a:spLocks noGrp="1" noChangeArrowheads="1"/>
          </p:cNvSpPr>
          <p:nvPr>
            <p:ph idx="1"/>
          </p:nvPr>
        </p:nvSpPr>
        <p:spPr>
          <a:xfrm>
            <a:off x="611188" y="1268413"/>
            <a:ext cx="7994650" cy="426402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存储速度：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由以下</a:t>
            </a:r>
            <a:r>
              <a:rPr kumimoji="1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3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个方法来衡量。</a:t>
            </a:r>
            <a:endParaRPr kumimoji="1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存取时间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（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Memory Access Time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）：指启动一次存储器操作到完成该操作所需的全部时间。存取时间愈短，其性能愈好。通常存取时间用纳秒（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ns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＝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10</a:t>
            </a:r>
            <a:r>
              <a:rPr kumimoji="1" lang="zh-CN" altLang="en-US" sz="2400" b="1" i="0" u="none" strike="noStrike" kern="0" cap="none" spc="0" normalizeH="0" baseline="3000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－</a:t>
            </a:r>
            <a:r>
              <a:rPr kumimoji="1" lang="en-US" altLang="zh-CN" sz="2400" b="1" i="0" u="none" strike="noStrike" kern="0" cap="none" spc="0" normalizeH="0" baseline="3000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9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s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）为单位。</a:t>
            </a:r>
            <a:endParaRPr kumimoji="1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存储周期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（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Memory Cycle Time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）：指存储器进行连续两次独立的存储器操作所需的最小间隔时间。</a:t>
            </a:r>
            <a:endParaRPr kumimoji="1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通常存储周期</a:t>
            </a:r>
            <a:r>
              <a:rPr kumimoji="1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T</a:t>
            </a:r>
            <a:r>
              <a:rPr kumimoji="1" lang="en-US" altLang="zh-CN" sz="20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C</a:t>
            </a: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大于存取时间</a:t>
            </a:r>
            <a:r>
              <a:rPr kumimoji="1" lang="en-US" altLang="zh-CN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t</a:t>
            </a:r>
            <a:r>
              <a:rPr kumimoji="1" lang="en-US" altLang="zh-CN" sz="2000" b="1" i="0" u="none" strike="noStrike" kern="0" cap="none" spc="0" normalizeH="0" baseline="-25000" noProof="0" dirty="0" err="1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A</a:t>
            </a:r>
            <a:r>
              <a:rPr kumimoji="1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 </a:t>
            </a: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，即</a:t>
            </a:r>
            <a:r>
              <a:rPr kumimoji="1" lang="en-US" altLang="zh-CN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T</a:t>
            </a:r>
            <a:r>
              <a:rPr kumimoji="1" lang="en-US" altLang="zh-CN" sz="2000" b="1" i="0" u="none" strike="noStrike" kern="0" cap="none" spc="0" normalizeH="0" baseline="-25000" noProof="0" dirty="0" err="1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C</a:t>
            </a:r>
            <a:r>
              <a:rPr kumimoji="1" lang="en-US" altLang="zh-CN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≥t</a:t>
            </a:r>
            <a:r>
              <a:rPr kumimoji="1" lang="en-US" altLang="zh-CN" sz="2000" b="1" i="0" u="none" strike="noStrike" kern="0" cap="none" spc="0" normalizeH="0" baseline="-25000" noProof="0" dirty="0" err="1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A</a:t>
            </a: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。</a:t>
            </a:r>
            <a:endParaRPr kumimoji="1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存储器带宽：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是单位时间里存储器所能存取的最大信息量，存储器带宽的计量单位通常是位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/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秒（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bps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）或字节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/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秒，它是衡量数据传输速率的重要技术指标。 </a:t>
            </a:r>
            <a:endParaRPr kumimoji="1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</p:txBody>
      </p:sp>
      <p:sp>
        <p:nvSpPr>
          <p:cNvPr id="18436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二、主存储器的性能指标</a:t>
            </a:r>
            <a:endParaRPr kumimoji="1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95587" name="Rectangle 3"/>
          <p:cNvSpPr>
            <a:spLocks noGrp="1" noChangeArrowheads="1"/>
          </p:cNvSpPr>
          <p:nvPr>
            <p:ph idx="1"/>
          </p:nvPr>
        </p:nvSpPr>
        <p:spPr>
          <a:xfrm>
            <a:off x="611188" y="1412875"/>
            <a:ext cx="8137525" cy="426402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存储器的价格：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用每位的价格来衡量。</a:t>
            </a:r>
            <a:endParaRPr kumimoji="1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设存储器容量为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S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，总价格为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C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，则位价为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C/S(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分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/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位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)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。</a:t>
            </a:r>
            <a:endParaRPr kumimoji="1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它不仅包含了存储元件的价格，还包括为该存储器操作服务的外围电路的价格。</a:t>
            </a:r>
            <a:endParaRPr kumimoji="1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可靠性：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指存储器正常工作（正确存取）的性能。</a:t>
            </a:r>
            <a:endParaRPr kumimoji="1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功耗：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存储器工作的耗电量。</a:t>
            </a:r>
            <a:endParaRPr kumimoji="1" lang="en-US" altLang="zh-CN" sz="28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1"/>
              </a:buBlip>
              <a:defRPr/>
            </a:pPr>
            <a:endParaRPr kumimoji="1" lang="en-US" altLang="zh-CN" sz="2800" b="1" i="0" u="none" strike="noStrike" kern="0" cap="none" spc="0" normalizeH="0" baseline="0" noProof="0" dirty="0" smtClean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存储容量、速度和价格的关系：</a:t>
            </a:r>
            <a:endParaRPr kumimoji="1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速度快的存储器往往价格较高，容量也较小。</a:t>
            </a:r>
            <a:endParaRPr kumimoji="1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容量、速度和价格三个指标是相互制约的。  </a:t>
            </a:r>
            <a:endParaRPr kumimoji="1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</p:txBody>
      </p:sp>
      <p:sp>
        <p:nvSpPr>
          <p:cNvPr id="19460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三、存储器的层次结构</a:t>
            </a:r>
            <a:endParaRPr kumimoji="1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0483" name="Object 6"/>
          <p:cNvGraphicFramePr/>
          <p:nvPr>
            <p:ph idx="1"/>
          </p:nvPr>
        </p:nvGraphicFramePr>
        <p:xfrm>
          <a:off x="3300413" y="1268413"/>
          <a:ext cx="3065462" cy="496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1965325" imgH="3184525" progId="Visio.Drawing.11">
                  <p:embed/>
                </p:oleObj>
              </mc:Choice>
              <mc:Fallback>
                <p:oleObj name="" r:id="rId1" imgW="1965325" imgH="3184525" progId="Visio.Drawing.11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00413" y="1268413"/>
                        <a:ext cx="3065462" cy="496887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7"/>
          <p:cNvGrpSpPr/>
          <p:nvPr/>
        </p:nvGrpSpPr>
        <p:grpSpPr>
          <a:xfrm>
            <a:off x="6516688" y="1268413"/>
            <a:ext cx="1044575" cy="4826000"/>
            <a:chOff x="4762" y="384"/>
            <a:chExt cx="658" cy="3455"/>
          </a:xfrm>
        </p:grpSpPr>
        <p:sp>
          <p:nvSpPr>
            <p:cNvPr id="20485" name="Line 8"/>
            <p:cNvSpPr/>
            <p:nvPr/>
          </p:nvSpPr>
          <p:spPr>
            <a:xfrm>
              <a:off x="4835" y="3839"/>
              <a:ext cx="585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486" name="Line 9"/>
            <p:cNvSpPr/>
            <p:nvPr/>
          </p:nvSpPr>
          <p:spPr>
            <a:xfrm>
              <a:off x="4762" y="394"/>
              <a:ext cx="658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487" name="Line 10"/>
            <p:cNvSpPr/>
            <p:nvPr/>
          </p:nvSpPr>
          <p:spPr>
            <a:xfrm flipV="1">
              <a:off x="5315" y="384"/>
              <a:ext cx="0" cy="3445"/>
            </a:xfrm>
            <a:prstGeom prst="line">
              <a:avLst/>
            </a:prstGeom>
            <a:ln w="571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0488" name="Text Box 11"/>
            <p:cNvSpPr txBox="1"/>
            <p:nvPr/>
          </p:nvSpPr>
          <p:spPr>
            <a:xfrm>
              <a:off x="4883" y="480"/>
              <a:ext cx="336" cy="3273"/>
            </a:xfrm>
            <a:prstGeom prst="rect">
              <a:avLst/>
            </a:prstGeom>
            <a:solidFill>
              <a:schemeClr val="accent1">
                <a:alpha val="58038"/>
              </a:schemeClr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anchor="t"/>
            <a:p>
              <a:pPr algn="ctr"/>
              <a:r>
                <a:rPr lang="zh-CN" altLang="en-US" b="1" dirty="0">
                  <a:latin typeface="Times New Roman" panose="02020603050405020304" pitchFamily="18" charset="0"/>
                  <a:ea typeface="楷体_GB2312" pitchFamily="49" charset="-122"/>
                </a:rPr>
                <a:t>访问速度越来越快</a:t>
              </a:r>
              <a:endParaRPr lang="zh-CN" altLang="en-US" sz="4000" b="1" dirty="0">
                <a:latin typeface="Arial" panose="020B0604020202020204" pitchFamily="34" charset="0"/>
                <a:ea typeface="楷体_GB2312" pitchFamily="49" charset="-122"/>
              </a:endParaRPr>
            </a:p>
          </p:txBody>
        </p:sp>
      </p:grpSp>
      <p:grpSp>
        <p:nvGrpSpPr>
          <p:cNvPr id="3" name="Group 12"/>
          <p:cNvGrpSpPr/>
          <p:nvPr/>
        </p:nvGrpSpPr>
        <p:grpSpPr>
          <a:xfrm>
            <a:off x="1763713" y="1196975"/>
            <a:ext cx="812800" cy="5195888"/>
            <a:chOff x="371" y="346"/>
            <a:chExt cx="512" cy="3455"/>
          </a:xfrm>
        </p:grpSpPr>
        <p:sp>
          <p:nvSpPr>
            <p:cNvPr id="20490" name="Line 13"/>
            <p:cNvSpPr/>
            <p:nvPr/>
          </p:nvSpPr>
          <p:spPr>
            <a:xfrm>
              <a:off x="371" y="346"/>
              <a:ext cx="512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491" name="Line 14"/>
            <p:cNvSpPr/>
            <p:nvPr/>
          </p:nvSpPr>
          <p:spPr>
            <a:xfrm>
              <a:off x="371" y="3791"/>
              <a:ext cx="512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492" name="Line 15"/>
            <p:cNvSpPr/>
            <p:nvPr/>
          </p:nvSpPr>
          <p:spPr>
            <a:xfrm>
              <a:off x="822" y="356"/>
              <a:ext cx="0" cy="3445"/>
            </a:xfrm>
            <a:prstGeom prst="line">
              <a:avLst/>
            </a:prstGeom>
            <a:ln w="571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0493" name="Text Box 16"/>
            <p:cNvSpPr txBox="1"/>
            <p:nvPr/>
          </p:nvSpPr>
          <p:spPr>
            <a:xfrm>
              <a:off x="419" y="432"/>
              <a:ext cx="292" cy="3273"/>
            </a:xfrm>
            <a:prstGeom prst="rect">
              <a:avLst/>
            </a:prstGeom>
            <a:solidFill>
              <a:schemeClr val="accent1">
                <a:alpha val="58038"/>
              </a:schemeClr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lIns="0" tIns="0" rIns="0" bIns="0" anchor="t"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ea typeface="楷体_GB2312" pitchFamily="49" charset="-122"/>
                </a:rPr>
                <a:t>存储容量越来越大，每位的价格越来越便宜</a:t>
              </a:r>
              <a:endParaRPr lang="zh-CN" altLang="en-US" sz="3600" b="1" dirty="0">
                <a:latin typeface="Arial" panose="020B0604020202020204" pitchFamily="34" charset="0"/>
                <a:ea typeface="楷体_GB2312" pitchFamily="49" charset="-122"/>
              </a:endParaRPr>
            </a:p>
          </p:txBody>
        </p:sp>
      </p:grpSp>
      <p:sp>
        <p:nvSpPr>
          <p:cNvPr id="20494" name="日期占位符 4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199682" name="Rectangle 2"/>
          <p:cNvSpPr>
            <a:spLocks noChangeArrowheads="1"/>
          </p:cNvSpPr>
          <p:nvPr/>
        </p:nvSpPr>
        <p:spPr bwMode="auto">
          <a:xfrm>
            <a:off x="1258888" y="476250"/>
            <a:ext cx="6481763" cy="5762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 anchorCtr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存储器的主要性能特性比较 </a:t>
            </a:r>
            <a:endParaRPr kumimoji="1" lang="zh-CN" altLang="en-US" sz="3600" b="1" i="0" u="none" strike="noStrike" kern="1200" cap="none" spc="0" normalizeH="0" baseline="0" noProof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+mn-cs"/>
            </a:endParaRPr>
          </a:p>
        </p:txBody>
      </p:sp>
      <p:graphicFrame>
        <p:nvGraphicFramePr>
          <p:cNvPr id="199757" name="Group 77"/>
          <p:cNvGraphicFramePr>
            <a:graphicFrameLocks noGrp="1"/>
          </p:cNvGraphicFramePr>
          <p:nvPr/>
        </p:nvGraphicFramePr>
        <p:xfrm>
          <a:off x="1042988" y="1196975"/>
          <a:ext cx="7077075" cy="3278188"/>
        </p:xfrm>
        <a:graphic>
          <a:graphicData uri="http://schemas.openxmlformats.org/drawingml/2006/table">
            <a:tbl>
              <a:tblPr/>
              <a:tblGrid>
                <a:gridCol w="1227137"/>
                <a:gridCol w="1227138"/>
                <a:gridCol w="1036637"/>
                <a:gridCol w="1131888"/>
                <a:gridCol w="1227137"/>
                <a:gridCol w="1227138"/>
              </a:tblGrid>
              <a:tr h="86042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存储器</a:t>
                      </a:r>
                      <a:endParaRPr kumimoji="1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层次</a:t>
                      </a:r>
                      <a:endParaRPr kumimoji="1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通用</a:t>
                      </a:r>
                      <a:endParaRPr kumimoji="1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寄存器</a:t>
                      </a:r>
                      <a:endParaRPr kumimoji="1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Cache</a:t>
                      </a:r>
                      <a:endParaRPr kumimoji="1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主</a:t>
                      </a:r>
                      <a:endParaRPr kumimoji="1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存储器</a:t>
                      </a:r>
                      <a:endParaRPr kumimoji="1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磁盘</a:t>
                      </a:r>
                      <a:endParaRPr kumimoji="1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存储器</a:t>
                      </a:r>
                      <a:endParaRPr kumimoji="1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脱机</a:t>
                      </a:r>
                      <a:endParaRPr kumimoji="1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存储器</a:t>
                      </a:r>
                      <a:endParaRPr kumimoji="1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</a:tr>
              <a:tr h="62865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存储周期</a:t>
                      </a:r>
                      <a:endParaRPr kumimoji="1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5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&lt;10ns</a:t>
                      </a:r>
                      <a:endParaRPr kumimoji="1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5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～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60</a:t>
                      </a:r>
                      <a:endParaRPr kumimoji="1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ns</a:t>
                      </a:r>
                      <a:endParaRPr kumimoji="1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5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60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～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300ns</a:t>
                      </a:r>
                      <a:endParaRPr kumimoji="1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5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～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30</a:t>
                      </a:r>
                      <a:endParaRPr kumimoji="1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ms</a:t>
                      </a:r>
                      <a:endParaRPr kumimoji="1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5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～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20</a:t>
                      </a:r>
                      <a:endParaRPr kumimoji="1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min</a:t>
                      </a:r>
                      <a:endParaRPr kumimoji="1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5050">
                        <a:alpha val="50000"/>
                      </a:srgbClr>
                    </a:solidFill>
                  </a:tcPr>
                </a:tc>
              </a:tr>
              <a:tr h="72072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存储容量</a:t>
                      </a:r>
                      <a:endParaRPr kumimoji="1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&lt;512B</a:t>
                      </a:r>
                      <a:endParaRPr kumimoji="1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8KB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～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2MB</a:t>
                      </a:r>
                      <a:endParaRPr kumimoji="1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32MB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～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1GB</a:t>
                      </a:r>
                      <a:endParaRPr kumimoji="1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1GB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～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1TB</a:t>
                      </a:r>
                      <a:endParaRPr kumimoji="1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5GB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～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10TB</a:t>
                      </a:r>
                      <a:endParaRPr kumimoji="1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</a:tr>
              <a:tr h="56515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价格</a:t>
                      </a:r>
                      <a:endParaRPr kumimoji="1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66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很高</a:t>
                      </a:r>
                      <a:endParaRPr kumimoji="1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66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较高</a:t>
                      </a:r>
                      <a:endParaRPr kumimoji="1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66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高</a:t>
                      </a:r>
                      <a:endParaRPr kumimoji="1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66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较低</a:t>
                      </a:r>
                      <a:endParaRPr kumimoji="1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66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低</a:t>
                      </a:r>
                      <a:endParaRPr kumimoji="1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6600">
                        <a:alpha val="50000"/>
                      </a:srgbClr>
                    </a:solidFill>
                  </a:tcPr>
                </a:tc>
              </a:tr>
              <a:tr h="49212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材料工艺</a:t>
                      </a:r>
                      <a:endParaRPr kumimoji="1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ECL</a:t>
                      </a:r>
                      <a:endParaRPr kumimoji="1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SRAM</a:t>
                      </a:r>
                      <a:endParaRPr kumimoji="1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DRAM</a:t>
                      </a:r>
                      <a:endParaRPr kumimoji="1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磁表面</a:t>
                      </a:r>
                      <a:endParaRPr kumimoji="1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磁、光等</a:t>
                      </a:r>
                      <a:endParaRPr kumimoji="1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99733" name="Rectangle 53"/>
          <p:cNvSpPr>
            <a:spLocks noChangeArrowheads="1"/>
          </p:cNvSpPr>
          <p:nvPr/>
        </p:nvSpPr>
        <p:spPr bwMode="auto">
          <a:xfrm>
            <a:off x="1476375" y="4600575"/>
            <a:ext cx="6324600" cy="8223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000"/>
              </a:buClr>
              <a:buSzTx/>
              <a:buFont typeface="Wingdings" panose="05000000000000000000" pitchFamily="2" charset="2"/>
              <a:buChar char="p"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ms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（毫秒），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μs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（微秒），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ns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（毫微秒）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000"/>
              </a:buClr>
              <a:buSzTx/>
              <a:buFont typeface="Wingdings" panose="05000000000000000000" pitchFamily="2" charset="2"/>
              <a:buChar char="p"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1s=1000ms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，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1ms=1000 μs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21552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99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73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主存储器</a:t>
            </a:r>
            <a:endParaRPr kumimoji="1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68313" y="1268413"/>
            <a:ext cx="3598863" cy="4465638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特点：</a:t>
            </a: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主存储器可以被</a:t>
            </a:r>
            <a:r>
              <a:rPr kumimoji="1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CPU</a:t>
            </a: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直接存取（访问）。</a:t>
            </a:r>
            <a:endParaRPr kumimoji="1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一般由半导体材质构成。</a:t>
            </a:r>
            <a:endParaRPr kumimoji="1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随机存取</a:t>
            </a: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：读写任意存储单元所用时间是相同的，与单元地址无关。</a:t>
            </a:r>
            <a:endParaRPr kumimoji="1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与辅存相比，速度快，价格高，容量小。</a:t>
            </a:r>
            <a:endParaRPr kumimoji="1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主存的操作：</a:t>
            </a: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读存储器操作：</a:t>
            </a:r>
            <a:endParaRPr kumimoji="1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写存储器操作：</a:t>
            </a:r>
            <a:endParaRPr kumimoji="1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</p:txBody>
      </p:sp>
      <p:graphicFrame>
        <p:nvGraphicFramePr>
          <p:cNvPr id="22532" name="Object 4"/>
          <p:cNvGraphicFramePr/>
          <p:nvPr>
            <p:ph sz="half" idx="2"/>
          </p:nvPr>
        </p:nvGraphicFramePr>
        <p:xfrm>
          <a:off x="4067175" y="1341438"/>
          <a:ext cx="4608513" cy="434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3" imgW="2806065" imgH="2648585" progId="Visio.Drawing.11">
                  <p:embed/>
                </p:oleObj>
              </mc:Choice>
              <mc:Fallback>
                <p:oleObj name="" r:id="rId3" imgW="2806065" imgH="2648585" progId="Visio.Drawing.11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7175" y="1341438"/>
                        <a:ext cx="4608513" cy="4348162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3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存储体系概述</a:t>
            </a:r>
            <a:endParaRPr kumimoji="1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9091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268413"/>
            <a:ext cx="8031163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1</a:t>
            </a:r>
            <a:r>
              <a:rPr kumimoji="1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、存储器的分类</a:t>
            </a:r>
            <a:endParaRPr kumimoji="1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2" action="ppaction://hlinksldjump"/>
              </a:rPr>
              <a:t>2</a:t>
            </a:r>
            <a:r>
              <a:rPr kumimoji="1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2" action="ppaction://hlinksldjump"/>
              </a:rPr>
              <a:t>、主存储器的性能指标 </a:t>
            </a:r>
            <a:endParaRPr kumimoji="1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3" action="ppaction://hlinksldjump"/>
              </a:rPr>
              <a:t>3</a:t>
            </a:r>
            <a:r>
              <a:rPr kumimoji="1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3" action="ppaction://hlinksldjump"/>
              </a:rPr>
              <a:t>、存储器的层次结构  </a:t>
            </a:r>
            <a:endParaRPr kumimoji="1" lang="en-US" altLang="zh-CN" sz="32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1"/>
              </a:buBlip>
              <a:defRPr/>
            </a:pPr>
            <a:endParaRPr kumimoji="1" lang="en-US" altLang="zh-CN" sz="28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1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23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5124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4064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主存储器</a:t>
            </a:r>
            <a:endParaRPr kumimoji="1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40643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268413"/>
            <a:ext cx="7920038" cy="403225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主存储器按其</a:t>
            </a: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功能</a:t>
            </a: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可分为</a:t>
            </a:r>
            <a:r>
              <a:rPr kumimoji="1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RAM</a:t>
            </a: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和</a:t>
            </a:r>
            <a:r>
              <a:rPr kumimoji="1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ROM</a:t>
            </a: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。</a:t>
            </a:r>
            <a:endParaRPr kumimoji="1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2" action="ppaction://hlinksldjump"/>
              </a:rPr>
              <a:t>一、随机读写存储器</a:t>
            </a:r>
            <a:r>
              <a:rPr kumimoji="1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2" action="ppaction://hlinksldjump"/>
              </a:rPr>
              <a:t>RAM</a:t>
            </a:r>
            <a:r>
              <a:rPr kumimoji="1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2" action="ppaction://hlinksldjump"/>
              </a:rPr>
              <a:t> </a:t>
            </a:r>
            <a:endParaRPr kumimoji="1" lang="en-US" altLang="zh-CN" sz="32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3" action="ppaction://hlinksldjump"/>
              </a:rPr>
              <a:t>二、只读存储器</a:t>
            </a:r>
            <a:r>
              <a:rPr kumimoji="1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3" action="ppaction://hlinksldjump"/>
              </a:rPr>
              <a:t>ROM</a:t>
            </a:r>
            <a:r>
              <a:rPr kumimoji="1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3" action="ppaction://hlinksldjump"/>
              </a:rPr>
              <a:t>  </a:t>
            </a:r>
            <a:endParaRPr kumimoji="1" lang="en-US" altLang="zh-CN" sz="32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三、高性能的主存储器 </a:t>
            </a:r>
            <a:endParaRPr kumimoji="1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556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5497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一、随机读写存储器</a:t>
            </a: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RAM</a:t>
            </a:r>
            <a:endParaRPr kumimoji="1" lang="en-US" altLang="zh-CN" sz="3600" b="1" i="0" u="none" strike="noStrike" kern="0" cap="none" spc="0" normalizeH="0" baseline="0" noProof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4579" name="Object 8"/>
          <p:cNvGraphicFramePr/>
          <p:nvPr>
            <p:ph sz="half" idx="2"/>
          </p:nvPr>
        </p:nvGraphicFramePr>
        <p:xfrm>
          <a:off x="928688" y="1412875"/>
          <a:ext cx="6929437" cy="533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5095875" imgH="4305300" progId="Paint.Picture">
                  <p:embed/>
                </p:oleObj>
              </mc:Choice>
              <mc:Fallback>
                <p:oleObj name="" r:id="rId1" imgW="5095875" imgH="4305300" progId="Paint.Picture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28688" y="1412875"/>
                        <a:ext cx="6929437" cy="5332413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0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一、随机读写存储器</a:t>
            </a: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RAM</a:t>
            </a:r>
            <a:endParaRPr kumimoji="1" lang="en-US" altLang="zh-CN" sz="3600" b="1" i="0" u="none" strike="noStrike" kern="0" cap="none" spc="0" normalizeH="0" baseline="0" noProof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078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268413"/>
            <a:ext cx="7704138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2" action="ppaction://hlinksldjump"/>
              </a:rPr>
              <a:t>1</a:t>
            </a: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2" action="ppaction://hlinksldjump"/>
              </a:rPr>
              <a:t>、静态存储器（</a:t>
            </a:r>
            <a:r>
              <a:rPr kumimoji="1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2" action="ppaction://hlinksldjump"/>
              </a:rPr>
              <a:t>SRAM</a:t>
            </a: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2" action="ppaction://hlinksldjump"/>
              </a:rPr>
              <a:t>）</a:t>
            </a:r>
            <a:endParaRPr kumimoji="1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3" action="ppaction://hlinksldjump"/>
              </a:rPr>
              <a:t>2</a:t>
            </a: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3" action="ppaction://hlinksldjump"/>
              </a:rPr>
              <a:t>、动态存储器（</a:t>
            </a:r>
            <a:r>
              <a:rPr kumimoji="1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3" action="ppaction://hlinksldjump"/>
              </a:rPr>
              <a:t>DRAM</a:t>
            </a: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3" action="ppaction://hlinksldjump"/>
              </a:rPr>
              <a:t>）</a:t>
            </a:r>
            <a:endParaRPr kumimoji="1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4" action="ppaction://hlinksldjump"/>
              </a:rPr>
              <a:t>3</a:t>
            </a: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4" action="ppaction://hlinksldjump"/>
              </a:rPr>
              <a:t>、</a:t>
            </a:r>
            <a:r>
              <a:rPr kumimoji="1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4" action="ppaction://hlinksldjump"/>
              </a:rPr>
              <a:t>SRAM</a:t>
            </a: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4" action="ppaction://hlinksldjump"/>
              </a:rPr>
              <a:t>和</a:t>
            </a:r>
            <a:r>
              <a:rPr kumimoji="1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4" action="ppaction://hlinksldjump"/>
              </a:rPr>
              <a:t>DRAM</a:t>
            </a: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4" action="ppaction://hlinksldjump"/>
              </a:rPr>
              <a:t>的对比</a:t>
            </a:r>
            <a:endParaRPr kumimoji="1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604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476250"/>
            <a:ext cx="7772400" cy="11461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、静态存储器（</a:t>
            </a: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SRAM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）</a:t>
            </a:r>
            <a:b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Static Random-Access Memory</a:t>
            </a:r>
            <a:endParaRPr kumimoji="1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42691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2633663"/>
            <a:ext cx="7772400" cy="24018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2" action="ppaction://hlinksldjump"/>
              </a:rPr>
              <a:t>（</a:t>
            </a: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2" action="ppaction://hlinksldjump"/>
              </a:rPr>
              <a:t>1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2" action="ppaction://hlinksldjump"/>
              </a:rPr>
              <a:t>）</a:t>
            </a: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2" action="ppaction://hlinksldjump"/>
              </a:rPr>
              <a:t>SRAM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2" action="ppaction://hlinksldjump"/>
              </a:rPr>
              <a:t>存储位元</a:t>
            </a:r>
            <a:endParaRPr kumimoji="1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3" action="ppaction://hlinksldjump"/>
              </a:rPr>
              <a:t>（</a:t>
            </a: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3" action="ppaction://hlinksldjump"/>
              </a:rPr>
              <a:t>2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3" action="ppaction://hlinksldjump"/>
              </a:rPr>
              <a:t>）</a:t>
            </a: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3" action="ppaction://hlinksldjump"/>
              </a:rPr>
              <a:t>SRAM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3" action="ppaction://hlinksldjump"/>
              </a:rPr>
              <a:t>存储器</a:t>
            </a:r>
            <a:endParaRPr kumimoji="1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4" action="ppaction://hlinksldjump"/>
              </a:rPr>
              <a:t>（</a:t>
            </a: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4" action="ppaction://hlinksldjump"/>
              </a:rPr>
              <a:t>3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4" action="ppaction://hlinksldjump"/>
              </a:rPr>
              <a:t>）</a:t>
            </a: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4" action="ppaction://hlinksldjump"/>
              </a:rPr>
              <a:t>SRAM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4" action="ppaction://hlinksldjump"/>
              </a:rPr>
              <a:t>存储器的特点</a:t>
            </a:r>
            <a:endParaRPr kumimoji="1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628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4473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（</a:t>
            </a: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）</a:t>
            </a: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SRAM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存储位元</a:t>
            </a:r>
            <a:endParaRPr kumimoji="1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44742" name="Rectangle 6"/>
          <p:cNvSpPr>
            <a:spLocks noGrp="1" noChangeArrowheads="1"/>
          </p:cNvSpPr>
          <p:nvPr>
            <p:ph idx="1"/>
          </p:nvPr>
        </p:nvSpPr>
        <p:spPr>
          <a:xfrm>
            <a:off x="539750" y="1412875"/>
            <a:ext cx="2303463" cy="295116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0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“1” </a:t>
            </a:r>
            <a:r>
              <a: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状态：</a:t>
            </a:r>
            <a:r>
              <a:rPr kumimoji="0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T1</a:t>
            </a:r>
            <a:r>
              <a: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截止，</a:t>
            </a:r>
            <a:r>
              <a:rPr kumimoji="0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T2</a:t>
            </a:r>
            <a:r>
              <a: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导通</a:t>
            </a: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“</a:t>
            </a:r>
            <a:r>
              <a:rPr kumimoji="0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0”</a:t>
            </a:r>
            <a:r>
              <a: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状态：</a:t>
            </a:r>
            <a:r>
              <a: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T2</a:t>
            </a:r>
            <a:r>
              <a: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截止，</a:t>
            </a:r>
            <a:r>
              <a:rPr kumimoji="0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T1</a:t>
            </a:r>
            <a:r>
              <a: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导通</a:t>
            </a: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27652" name="Object 4"/>
          <p:cNvGraphicFramePr/>
          <p:nvPr>
            <p:ph idx="1"/>
          </p:nvPr>
        </p:nvGraphicFramePr>
        <p:xfrm>
          <a:off x="2771775" y="1196975"/>
          <a:ext cx="5976938" cy="448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2" imgW="4109720" imgH="3089910" progId="Visio.Drawing.11">
                  <p:embed/>
                </p:oleObj>
              </mc:Choice>
              <mc:Fallback>
                <p:oleObj name="" r:id="rId2" imgW="4109720" imgH="3089910" progId="Visio.Drawing.11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71775" y="1196975"/>
                        <a:ext cx="5976938" cy="4484688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4745" name="Rectangle 9"/>
          <p:cNvSpPr/>
          <p:nvPr/>
        </p:nvSpPr>
        <p:spPr>
          <a:xfrm>
            <a:off x="4284663" y="5805488"/>
            <a:ext cx="4175125" cy="3841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Blip>
                <a:blip r:embed="rId1"/>
              </a:buBlip>
            </a:pP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六管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MOS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静态存储器结构</a:t>
            </a:r>
            <a:endParaRPr lang="zh-CN" altLang="en-US" b="1" dirty="0">
              <a:solidFill>
                <a:srgbClr val="0000FF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7654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24474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74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67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750" y="5572125"/>
            <a:ext cx="6696075" cy="6905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74" name="Rectangle 3"/>
          <p:cNvSpPr/>
          <p:nvPr/>
        </p:nvSpPr>
        <p:spPr>
          <a:xfrm>
            <a:off x="684213" y="1268413"/>
            <a:ext cx="8064500" cy="519112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pPr algn="ctr"/>
            <a:r>
              <a:rPr lang="zh-CN" altLang="en-US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</a:rPr>
              <a:t>写“</a:t>
            </a:r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</a:rPr>
              <a:t>1”</a:t>
            </a:r>
            <a:r>
              <a:rPr lang="zh-CN" altLang="en-US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</a:rPr>
              <a:t>操作                                写“</a:t>
            </a:r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</a:rPr>
              <a:t>0”</a:t>
            </a:r>
            <a:r>
              <a:rPr lang="zh-CN" altLang="en-US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</a:rPr>
              <a:t>操作 </a:t>
            </a:r>
            <a:endParaRPr lang="zh-CN" altLang="en-US" dirty="0">
              <a:solidFill>
                <a:schemeClr val="hlink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pic>
        <p:nvPicPr>
          <p:cNvPr id="2867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14438"/>
            <a:ext cx="4572000" cy="42148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67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0"/>
            <a:ext cx="4572000" cy="4286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77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2867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（</a:t>
            </a:r>
            <a:r>
              <a:rPr kumimoji="1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2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）</a:t>
            </a:r>
            <a:r>
              <a:rPr kumimoji="1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SRAM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存储器</a:t>
            </a:r>
            <a:endParaRPr kumimoji="1" lang="zh-CN" altLang="en-US" sz="3600" b="1" i="0" u="none" strike="noStrike" kern="0" cap="none" spc="0" normalizeH="0" baseline="0" noProof="0" dirty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457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68313" y="1268413"/>
            <a:ext cx="3382963" cy="34559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地址译码方式：</a:t>
            </a:r>
            <a:endParaRPr kumimoji="1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533400" marR="0" lvl="1" indent="-35115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一维译码方式：</a:t>
            </a:r>
            <a:r>
              <a:rPr kumimoji="1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n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位地址线，经过一维译码后，有</a:t>
            </a:r>
            <a:r>
              <a:rPr kumimoji="1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2</a:t>
            </a:r>
            <a:r>
              <a:rPr kumimoji="1" lang="en-US" altLang="zh-CN" sz="2800" b="1" i="0" u="none" strike="noStrike" kern="0" cap="none" spc="0" normalizeH="0" baseline="3000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n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根选择线。</a:t>
            </a:r>
            <a:endParaRPr kumimoji="1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533400" marR="0" lvl="1" indent="-35115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单向译码方式</a:t>
            </a:r>
            <a:endParaRPr kumimoji="1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</p:txBody>
      </p:sp>
      <p:graphicFrame>
        <p:nvGraphicFramePr>
          <p:cNvPr id="29700" name="Object 4"/>
          <p:cNvGraphicFramePr/>
          <p:nvPr>
            <p:ph sz="half" idx="2"/>
          </p:nvPr>
        </p:nvGraphicFramePr>
        <p:xfrm>
          <a:off x="3708400" y="1196975"/>
          <a:ext cx="5184775" cy="462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3" imgW="3163570" imgH="2816860" progId="Visio.Drawing.11">
                  <p:embed/>
                </p:oleObj>
              </mc:Choice>
              <mc:Fallback>
                <p:oleObj name="" r:id="rId3" imgW="3163570" imgH="2816860" progId="Visio.Drawing.11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08400" y="1196975"/>
                        <a:ext cx="5184775" cy="462280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1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721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22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30723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1745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746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3174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2769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2770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32771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1913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、计算机存储系统中的存储器分类</a:t>
            </a:r>
            <a:endParaRPr kumimoji="1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1913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268413"/>
            <a:ext cx="7920038" cy="51165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（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1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）按存储介质分类</a:t>
            </a: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半导体器件：</a:t>
            </a: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半导体存储器（</a:t>
            </a:r>
            <a:r>
              <a:rPr kumimoji="1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RAM</a:t>
            </a: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、</a:t>
            </a:r>
            <a:r>
              <a:rPr kumimoji="1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ROM</a:t>
            </a: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，用作主存）</a:t>
            </a:r>
            <a:endParaRPr kumimoji="1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磁性材料：</a:t>
            </a: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磁表面存储器（磁盘、磁带，用作辅存）</a:t>
            </a:r>
            <a:endParaRPr kumimoji="1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光介质：</a:t>
            </a: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光盘存储器（用作辅存）</a:t>
            </a:r>
            <a:endParaRPr kumimoji="1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（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）按存取方式分类</a:t>
            </a: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随机存取存储器：</a:t>
            </a: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存储器中任何存储单元的内容都能被随机存取，且</a:t>
            </a: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存取时间和存储单元的物理位置无关</a:t>
            </a: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（主存） </a:t>
            </a:r>
            <a:endParaRPr kumimoji="1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顺序存取存储器：</a:t>
            </a: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存取时间和存储单元的物理位置有关</a:t>
            </a: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 （磁盘、磁带）</a:t>
            </a:r>
            <a:endParaRPr kumimoji="1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相联存储器：</a:t>
            </a: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按内容访问。</a:t>
            </a:r>
            <a:endParaRPr kumimoji="1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（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3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）按存储器的读写功能分类</a:t>
            </a: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只读存储器（</a:t>
            </a:r>
            <a:r>
              <a:rPr kumimoji="1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ROM-read-only memory</a:t>
            </a: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）：</a:t>
            </a: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不能写入。</a:t>
            </a:r>
            <a:endParaRPr kumimoji="1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读写存储器（</a:t>
            </a:r>
            <a:r>
              <a:rPr kumimoji="1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RAM-Random-Access Memory</a:t>
            </a: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）：</a:t>
            </a: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一般隐含指随机存取。</a:t>
            </a:r>
            <a:endParaRPr kumimoji="1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</p:txBody>
      </p:sp>
      <p:sp>
        <p:nvSpPr>
          <p:cNvPr id="6148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3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5702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（</a:t>
            </a:r>
            <a:r>
              <a:rPr kumimoji="1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2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）</a:t>
            </a:r>
            <a:r>
              <a:rPr kumimoji="1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SRAM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存储器</a:t>
            </a:r>
            <a:endParaRPr kumimoji="1" lang="zh-CN" altLang="en-US" sz="3600" b="1" i="0" u="none" strike="noStrike" kern="0" cap="none" spc="0" normalizeH="0" baseline="0" noProof="0" dirty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570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68313" y="1268413"/>
            <a:ext cx="2447925" cy="34559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533400" marR="0" lvl="1" indent="-35433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双向译码方式：</a:t>
            </a:r>
            <a:r>
              <a:rPr kumimoji="1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n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位地址分为行、列地址分别译码</a:t>
            </a:r>
            <a:endParaRPr kumimoji="1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</p:txBody>
      </p:sp>
      <p:graphicFrame>
        <p:nvGraphicFramePr>
          <p:cNvPr id="33796" name="Object 7"/>
          <p:cNvGraphicFramePr/>
          <p:nvPr>
            <p:ph sz="half" idx="2"/>
          </p:nvPr>
        </p:nvGraphicFramePr>
        <p:xfrm>
          <a:off x="2843213" y="1216025"/>
          <a:ext cx="5651500" cy="481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2" imgW="4161790" imgH="3552190" progId="Visio.Drawing.11">
                  <p:embed/>
                </p:oleObj>
              </mc:Choice>
              <mc:Fallback>
                <p:oleObj name="" r:id="rId2" imgW="4161790" imgH="3552190" progId="Visio.Drawing.11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43213" y="1216025"/>
                        <a:ext cx="5651500" cy="481965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7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4817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818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34819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841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842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35843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6865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6866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3686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7889" name="Picture 2"/>
          <p:cNvPicPr>
            <a:picLocks noChangeAspect="1"/>
          </p:cNvPicPr>
          <p:nvPr/>
        </p:nvPicPr>
        <p:blipFill>
          <a:blip r:embed="rId1"/>
          <a:srcRect l="2222" t="27148" r="6313" b="19861"/>
          <a:stretch>
            <a:fillRect/>
          </a:stretch>
        </p:blipFill>
        <p:spPr>
          <a:xfrm>
            <a:off x="469900" y="406400"/>
            <a:ext cx="8364538" cy="36337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0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37891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57026" name="Rectangle 2"/>
          <p:cNvSpPr>
            <a:spLocks noGrp="1" noChangeArrowheads="1"/>
          </p:cNvSpPr>
          <p:nvPr>
            <p:ph type="title"/>
          </p:nvPr>
        </p:nvSpPr>
        <p:spPr>
          <a:xfrm>
            <a:off x="469900" y="4724400"/>
            <a:ext cx="7772400" cy="658813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如何提供该单元全部二进制位？</a:t>
            </a:r>
            <a:endParaRPr kumimoji="1" lang="zh-CN" altLang="en-US" sz="3600" b="1" i="0" u="none" strike="noStrike" kern="0" cap="none" spc="0" normalizeH="0" baseline="0" noProof="0" dirty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8913" name="Picture 2"/>
          <p:cNvPicPr>
            <a:picLocks noChangeAspect="1"/>
          </p:cNvPicPr>
          <p:nvPr/>
        </p:nvPicPr>
        <p:blipFill>
          <a:blip r:embed="rId1"/>
          <a:srcRect l="12500" t="12354" r="19284" b="12494"/>
          <a:stretch>
            <a:fillRect/>
          </a:stretch>
        </p:blipFill>
        <p:spPr>
          <a:xfrm>
            <a:off x="900113" y="765175"/>
            <a:ext cx="8243887" cy="6092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914" name="Rectangle 3"/>
          <p:cNvSpPr/>
          <p:nvPr/>
        </p:nvSpPr>
        <p:spPr>
          <a:xfrm>
            <a:off x="395288" y="260350"/>
            <a:ext cx="3289300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</a:rPr>
              <a:t>基本的</a:t>
            </a: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SRAM</a:t>
            </a:r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</a:rPr>
              <a:t>逻辑结构 </a:t>
            </a:r>
            <a:endParaRPr lang="zh-CN" altLang="en-US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8915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3891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基本的</a:t>
            </a:r>
            <a:r>
              <a:rPr kumimoji="1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SRAM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逻辑结构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读与写的互锁逻辑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939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pic>
        <p:nvPicPr>
          <p:cNvPr id="39940" name="Picture 1" descr="C:\Documents and Settings\Administrator\Application Data\Tencent\Users\68046508\QQ\WinTemp\RichOle\43OLPU9%{XYY_1FBPWMW@C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8" y="2214563"/>
            <a:ext cx="8453437" cy="3571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941" name="日期占位符 4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1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2114 SRAM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存储器</a:t>
            </a:r>
            <a:endParaRPr kumimoji="1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580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68313" y="1268413"/>
            <a:ext cx="2447925" cy="72072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65125" marR="0" lvl="0" indent="-365125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1K×4</a:t>
            </a: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位</a:t>
            </a:r>
            <a:endParaRPr kumimoji="1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8055" name="Rectangle 7"/>
          <p:cNvSpPr/>
          <p:nvPr/>
        </p:nvSpPr>
        <p:spPr>
          <a:xfrm>
            <a:off x="4716463" y="1484313"/>
            <a:ext cx="2447925" cy="3529012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2114</a:t>
            </a:r>
            <a:endParaRPr lang="en-US" altLang="zh-CN" dirty="0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algn="ctr"/>
            <a:endParaRPr lang="en-US" altLang="zh-CN" dirty="0">
              <a:solidFill>
                <a:srgbClr val="008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pSp>
        <p:nvGrpSpPr>
          <p:cNvPr id="2" name="Group 23"/>
          <p:cNvGrpSpPr/>
          <p:nvPr/>
        </p:nvGrpSpPr>
        <p:grpSpPr>
          <a:xfrm>
            <a:off x="2843213" y="1700213"/>
            <a:ext cx="1871662" cy="822325"/>
            <a:chOff x="1791" y="1071"/>
            <a:chExt cx="1179" cy="518"/>
          </a:xfrm>
        </p:grpSpPr>
        <p:sp>
          <p:nvSpPr>
            <p:cNvPr id="40966" name="Text Box 5"/>
            <p:cNvSpPr txBox="1"/>
            <p:nvPr/>
          </p:nvSpPr>
          <p:spPr>
            <a:xfrm>
              <a:off x="1791" y="1071"/>
              <a:ext cx="726" cy="51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b="1" dirty="0">
                  <a:latin typeface="Times New Roman" panose="02020603050405020304" pitchFamily="18" charset="0"/>
                  <a:ea typeface="楷体_GB2312" pitchFamily="49" charset="-122"/>
                </a:rPr>
                <a:t>地址线</a:t>
              </a:r>
              <a:r>
                <a:rPr lang="en-US" altLang="zh-CN" b="1" dirty="0">
                  <a:latin typeface="Times New Roman" panose="02020603050405020304" pitchFamily="18" charset="0"/>
                  <a:ea typeface="楷体_GB2312" pitchFamily="49" charset="-122"/>
                </a:rPr>
                <a:t>10</a:t>
              </a:r>
              <a:r>
                <a:rPr lang="zh-CN" altLang="en-US" b="1" dirty="0">
                  <a:latin typeface="Times New Roman" panose="02020603050405020304" pitchFamily="18" charset="0"/>
                  <a:ea typeface="楷体_GB2312" pitchFamily="49" charset="-122"/>
                </a:rPr>
                <a:t>根</a:t>
              </a:r>
              <a:endParaRPr lang="zh-CN" altLang="en-US" b="1" dirty="0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40967" name="AutoShape 8"/>
            <p:cNvSpPr/>
            <p:nvPr/>
          </p:nvSpPr>
          <p:spPr>
            <a:xfrm>
              <a:off x="2290" y="1298"/>
              <a:ext cx="680" cy="227"/>
            </a:xfrm>
            <a:prstGeom prst="rightArrow">
              <a:avLst>
                <a:gd name="adj1" fmla="val 50000"/>
                <a:gd name="adj2" fmla="val 74778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40968" name="Line 10"/>
            <p:cNvSpPr/>
            <p:nvPr/>
          </p:nvSpPr>
          <p:spPr>
            <a:xfrm flipH="1">
              <a:off x="2472" y="1253"/>
              <a:ext cx="181" cy="31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" name="Group 24"/>
          <p:cNvGrpSpPr/>
          <p:nvPr/>
        </p:nvGrpSpPr>
        <p:grpSpPr>
          <a:xfrm>
            <a:off x="2914650" y="2852738"/>
            <a:ext cx="1800225" cy="822325"/>
            <a:chOff x="1836" y="1797"/>
            <a:chExt cx="1134" cy="518"/>
          </a:xfrm>
        </p:grpSpPr>
        <p:sp>
          <p:nvSpPr>
            <p:cNvPr id="40970" name="AutoShape 9"/>
            <p:cNvSpPr/>
            <p:nvPr/>
          </p:nvSpPr>
          <p:spPr>
            <a:xfrm>
              <a:off x="2290" y="2024"/>
              <a:ext cx="680" cy="227"/>
            </a:xfrm>
            <a:prstGeom prst="rightArrow">
              <a:avLst>
                <a:gd name="adj1" fmla="val 50000"/>
                <a:gd name="adj2" fmla="val 74778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40971" name="Text Box 11"/>
            <p:cNvSpPr txBox="1"/>
            <p:nvPr/>
          </p:nvSpPr>
          <p:spPr>
            <a:xfrm>
              <a:off x="1836" y="1797"/>
              <a:ext cx="726" cy="51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b="1" dirty="0">
                  <a:latin typeface="Times New Roman" panose="02020603050405020304" pitchFamily="18" charset="0"/>
                  <a:ea typeface="楷体_GB2312" pitchFamily="49" charset="-122"/>
                </a:rPr>
                <a:t>数据线</a:t>
              </a:r>
              <a:r>
                <a:rPr lang="en-US" altLang="zh-CN" b="1" dirty="0">
                  <a:latin typeface="Times New Roman" panose="02020603050405020304" pitchFamily="18" charset="0"/>
                  <a:ea typeface="楷体_GB2312" pitchFamily="49" charset="-122"/>
                </a:rPr>
                <a:t>4</a:t>
              </a:r>
              <a:r>
                <a:rPr lang="zh-CN" altLang="en-US" b="1" dirty="0">
                  <a:latin typeface="Times New Roman" panose="02020603050405020304" pitchFamily="18" charset="0"/>
                  <a:ea typeface="楷体_GB2312" pitchFamily="49" charset="-122"/>
                </a:rPr>
                <a:t>根</a:t>
              </a:r>
              <a:endParaRPr lang="zh-CN" altLang="en-US" b="1" dirty="0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</p:grpSp>
      <p:sp>
        <p:nvSpPr>
          <p:cNvPr id="258060" name="Text Box 12"/>
          <p:cNvSpPr txBox="1"/>
          <p:nvPr/>
        </p:nvSpPr>
        <p:spPr>
          <a:xfrm>
            <a:off x="4787900" y="1989138"/>
            <a:ext cx="136842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CC0000"/>
                </a:solidFill>
                <a:latin typeface="Arial" panose="020B0604020202020204" pitchFamily="34" charset="0"/>
                <a:ea typeface="楷体_GB2312" pitchFamily="49" charset="-122"/>
              </a:rPr>
              <a:t>A</a:t>
            </a:r>
            <a:r>
              <a:rPr lang="en-US" altLang="zh-CN" b="1" baseline="-25000" dirty="0">
                <a:solidFill>
                  <a:srgbClr val="CC0000"/>
                </a:solidFill>
                <a:latin typeface="Arial" panose="020B0604020202020204" pitchFamily="34" charset="0"/>
                <a:ea typeface="楷体_GB2312" pitchFamily="49" charset="-122"/>
              </a:rPr>
              <a:t>9</a:t>
            </a:r>
            <a:r>
              <a:rPr lang="zh-CN" altLang="en-US" b="1" dirty="0">
                <a:solidFill>
                  <a:srgbClr val="CC0000"/>
                </a:solidFill>
                <a:latin typeface="Arial" panose="020B0604020202020204" pitchFamily="34" charset="0"/>
                <a:ea typeface="楷体_GB2312" pitchFamily="49" charset="-122"/>
              </a:rPr>
              <a:t>～</a:t>
            </a:r>
            <a:r>
              <a:rPr lang="en-US" altLang="zh-CN" b="1" dirty="0">
                <a:solidFill>
                  <a:srgbClr val="CC0000"/>
                </a:solidFill>
                <a:latin typeface="Arial" panose="020B0604020202020204" pitchFamily="34" charset="0"/>
                <a:ea typeface="楷体_GB2312" pitchFamily="49" charset="-122"/>
              </a:rPr>
              <a:t>A</a:t>
            </a:r>
            <a:r>
              <a:rPr lang="en-US" altLang="zh-CN" b="1" baseline="-25000" dirty="0">
                <a:solidFill>
                  <a:srgbClr val="CC000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  <a:endParaRPr lang="en-US" altLang="zh-CN" b="1" baseline="-25000" dirty="0">
              <a:solidFill>
                <a:srgbClr val="CC00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258061" name="Text Box 13"/>
          <p:cNvSpPr txBox="1"/>
          <p:nvPr/>
        </p:nvSpPr>
        <p:spPr>
          <a:xfrm>
            <a:off x="4787900" y="3141663"/>
            <a:ext cx="136842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CC0000"/>
                </a:solidFill>
                <a:latin typeface="Arial" panose="020B0604020202020204" pitchFamily="34" charset="0"/>
                <a:ea typeface="楷体_GB2312" pitchFamily="49" charset="-122"/>
              </a:rPr>
              <a:t>D</a:t>
            </a:r>
            <a:r>
              <a:rPr lang="en-US" altLang="zh-CN" b="1" baseline="-25000" dirty="0">
                <a:solidFill>
                  <a:srgbClr val="CC0000"/>
                </a:solidFill>
                <a:latin typeface="Arial" panose="020B0604020202020204" pitchFamily="34" charset="0"/>
                <a:ea typeface="楷体_GB2312" pitchFamily="49" charset="-122"/>
              </a:rPr>
              <a:t>3</a:t>
            </a:r>
            <a:r>
              <a:rPr lang="zh-CN" altLang="en-US" b="1" dirty="0">
                <a:solidFill>
                  <a:srgbClr val="CC0000"/>
                </a:solidFill>
                <a:latin typeface="Arial" panose="020B0604020202020204" pitchFamily="34" charset="0"/>
                <a:ea typeface="楷体_GB2312" pitchFamily="49" charset="-122"/>
              </a:rPr>
              <a:t>～</a:t>
            </a:r>
            <a:r>
              <a:rPr lang="en-US" altLang="zh-CN" b="1" dirty="0">
                <a:solidFill>
                  <a:srgbClr val="CC0000"/>
                </a:solidFill>
                <a:latin typeface="Arial" panose="020B0604020202020204" pitchFamily="34" charset="0"/>
                <a:ea typeface="楷体_GB2312" pitchFamily="49" charset="-122"/>
              </a:rPr>
              <a:t>D</a:t>
            </a:r>
            <a:r>
              <a:rPr lang="en-US" altLang="zh-CN" b="1" baseline="-25000" dirty="0">
                <a:solidFill>
                  <a:srgbClr val="CC000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  <a:endParaRPr lang="en-US" altLang="zh-CN" b="1" baseline="-25000" dirty="0">
              <a:solidFill>
                <a:srgbClr val="CC00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grpSp>
        <p:nvGrpSpPr>
          <p:cNvPr id="4" name="Group 26"/>
          <p:cNvGrpSpPr/>
          <p:nvPr/>
        </p:nvGrpSpPr>
        <p:grpSpPr>
          <a:xfrm>
            <a:off x="4787900" y="4005263"/>
            <a:ext cx="720725" cy="457200"/>
            <a:chOff x="3016" y="2523"/>
            <a:chExt cx="454" cy="288"/>
          </a:xfrm>
        </p:grpSpPr>
        <p:sp>
          <p:nvSpPr>
            <p:cNvPr id="40975" name="Text Box 15"/>
            <p:cNvSpPr txBox="1"/>
            <p:nvPr/>
          </p:nvSpPr>
          <p:spPr>
            <a:xfrm>
              <a:off x="3016" y="2523"/>
              <a:ext cx="45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Arial" panose="020B0604020202020204" pitchFamily="34" charset="0"/>
                  <a:ea typeface="楷体_GB2312" pitchFamily="49" charset="-122"/>
                </a:rPr>
                <a:t>CS</a:t>
              </a:r>
              <a:endParaRPr lang="en-US" altLang="zh-CN" b="1" dirty="0"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40976" name="Line 16"/>
            <p:cNvSpPr/>
            <p:nvPr/>
          </p:nvSpPr>
          <p:spPr>
            <a:xfrm>
              <a:off x="3061" y="2568"/>
              <a:ext cx="31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5" name="Group 21"/>
          <p:cNvGrpSpPr/>
          <p:nvPr/>
        </p:nvGrpSpPr>
        <p:grpSpPr>
          <a:xfrm>
            <a:off x="4716463" y="4581525"/>
            <a:ext cx="792162" cy="457200"/>
            <a:chOff x="1837" y="2886"/>
            <a:chExt cx="499" cy="288"/>
          </a:xfrm>
        </p:grpSpPr>
        <p:sp>
          <p:nvSpPr>
            <p:cNvPr id="40978" name="Text Box 18"/>
            <p:cNvSpPr txBox="1"/>
            <p:nvPr/>
          </p:nvSpPr>
          <p:spPr>
            <a:xfrm>
              <a:off x="1837" y="2886"/>
              <a:ext cx="49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Arial" panose="020B0604020202020204" pitchFamily="34" charset="0"/>
                  <a:ea typeface="楷体_GB2312" pitchFamily="49" charset="-122"/>
                </a:rPr>
                <a:t>WE</a:t>
              </a:r>
              <a:endParaRPr lang="en-US" altLang="zh-CN" b="1" dirty="0"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40979" name="Line 19"/>
            <p:cNvSpPr/>
            <p:nvPr/>
          </p:nvSpPr>
          <p:spPr>
            <a:xfrm>
              <a:off x="1882" y="2931"/>
              <a:ext cx="31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6" name="Group 32"/>
          <p:cNvGrpSpPr/>
          <p:nvPr/>
        </p:nvGrpSpPr>
        <p:grpSpPr>
          <a:xfrm>
            <a:off x="2627313" y="4005263"/>
            <a:ext cx="2089150" cy="457200"/>
            <a:chOff x="1655" y="2523"/>
            <a:chExt cx="1316" cy="288"/>
          </a:xfrm>
        </p:grpSpPr>
        <p:sp>
          <p:nvSpPr>
            <p:cNvPr id="40981" name="Line 14"/>
            <p:cNvSpPr/>
            <p:nvPr/>
          </p:nvSpPr>
          <p:spPr>
            <a:xfrm>
              <a:off x="2290" y="2659"/>
              <a:ext cx="681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0982" name="Text Box 30"/>
            <p:cNvSpPr txBox="1"/>
            <p:nvPr/>
          </p:nvSpPr>
          <p:spPr>
            <a:xfrm>
              <a:off x="1655" y="2523"/>
              <a:ext cx="77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b="1" dirty="0">
                  <a:latin typeface="Times New Roman" panose="02020603050405020304" pitchFamily="18" charset="0"/>
                  <a:ea typeface="楷体_GB2312" pitchFamily="49" charset="-122"/>
                </a:rPr>
                <a:t>片选线</a:t>
              </a:r>
              <a:endParaRPr lang="zh-CN" altLang="en-US" b="1" dirty="0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</p:grpSp>
      <p:grpSp>
        <p:nvGrpSpPr>
          <p:cNvPr id="7" name="Group 33"/>
          <p:cNvGrpSpPr/>
          <p:nvPr/>
        </p:nvGrpSpPr>
        <p:grpSpPr>
          <a:xfrm>
            <a:off x="2627313" y="4508500"/>
            <a:ext cx="2089150" cy="457200"/>
            <a:chOff x="1655" y="2840"/>
            <a:chExt cx="1316" cy="288"/>
          </a:xfrm>
        </p:grpSpPr>
        <p:sp>
          <p:nvSpPr>
            <p:cNvPr id="40984" name="Line 17"/>
            <p:cNvSpPr/>
            <p:nvPr/>
          </p:nvSpPr>
          <p:spPr>
            <a:xfrm>
              <a:off x="2290" y="3022"/>
              <a:ext cx="681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0985" name="Text Box 31"/>
            <p:cNvSpPr txBox="1"/>
            <p:nvPr/>
          </p:nvSpPr>
          <p:spPr>
            <a:xfrm>
              <a:off x="1655" y="2840"/>
              <a:ext cx="77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b="1" dirty="0">
                  <a:latin typeface="Times New Roman" panose="02020603050405020304" pitchFamily="18" charset="0"/>
                  <a:ea typeface="楷体_GB2312" pitchFamily="49" charset="-122"/>
                </a:rPr>
                <a:t>写使能</a:t>
              </a:r>
              <a:endParaRPr lang="zh-CN" altLang="en-US" b="1" dirty="0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</p:grpSp>
      <p:sp>
        <p:nvSpPr>
          <p:cNvPr id="40986" name="日期占位符 8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25805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" fill="hold"/>
                                        <p:tgtEl>
                                          <p:spTgt spid="25806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" fill="hold"/>
                                        <p:tgtEl>
                                          <p:spTgt spid="25806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" fill="hold"/>
                                        <p:tgtEl>
                                          <p:spTgt spid="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" fill="hold"/>
                                        <p:tgtEl>
                                          <p:spTgt spid="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" fill="hold"/>
                                        <p:tgtEl>
                                          <p:spTgt spid="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055" grpId="0" animBg="1"/>
      <p:bldP spid="258060" grpId="0"/>
      <p:bldP spid="25806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1985" name="图片 1" descr="r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1750" y="490538"/>
            <a:ext cx="4000500" cy="5876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986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4198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3" name="Rectangle 2"/>
          <p:cNvSpPr/>
          <p:nvPr/>
        </p:nvSpPr>
        <p:spPr>
          <a:xfrm>
            <a:off x="466725" y="260350"/>
            <a:ext cx="6124575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3200" dirty="0">
                <a:latin typeface="楷体_GB2312" pitchFamily="49" charset="-122"/>
                <a:ea typeface="楷体_GB2312" pitchFamily="49" charset="-122"/>
              </a:rPr>
              <a:t>存储器芯片的读/写周期</a:t>
            </a:r>
            <a:endParaRPr lang="zh-CN" altLang="en-US" sz="3200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44034" name="图片 1" descr="r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450" y="765175"/>
            <a:ext cx="6877050" cy="5876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035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4403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016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、计算机存储系统中的存储器分类</a:t>
            </a:r>
            <a:endParaRPr kumimoji="1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20163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268413"/>
            <a:ext cx="7991475" cy="32400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（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4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）按信息的可保存性分类</a:t>
            </a: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永久记忆的存储器：</a:t>
            </a: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又称非易失性存储器，在断电后还能保存信息（辅存、</a:t>
            </a:r>
            <a:r>
              <a:rPr kumimoji="1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ROM-Read-Only Memory</a:t>
            </a: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）</a:t>
            </a:r>
            <a:endParaRPr kumimoji="1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非永久记忆的存储器：</a:t>
            </a: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又称易失性存储器，在断电后信息丢失（主存中的</a:t>
            </a:r>
            <a:r>
              <a:rPr kumimoji="1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RAM-Random Access Memory</a:t>
            </a: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）</a:t>
            </a:r>
            <a:endParaRPr kumimoji="1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（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5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）按在计算机系统中的作用分类</a:t>
            </a: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主存储器：</a:t>
            </a: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又称内存，为主机的一部分，用于</a:t>
            </a: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存放系统当前正在执行的数据和程序</a:t>
            </a: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，属于临时存储器。</a:t>
            </a:r>
            <a:endParaRPr kumimoji="1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辅助存储器：</a:t>
            </a: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又称外存，为外部设备，</a:t>
            </a: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用于</a:t>
            </a: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存放暂不用的数据和程序</a:t>
            </a: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，属于永久存储器。 </a:t>
            </a:r>
            <a:endParaRPr kumimoji="1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</p:txBody>
      </p:sp>
      <p:sp>
        <p:nvSpPr>
          <p:cNvPr id="220164" name="Rectangle 4"/>
          <p:cNvSpPr/>
          <p:nvPr/>
        </p:nvSpPr>
        <p:spPr>
          <a:xfrm>
            <a:off x="1114425" y="4581525"/>
            <a:ext cx="1441450" cy="166687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</a:rPr>
              <a:t>CPU</a:t>
            </a:r>
            <a:endParaRPr lang="en-US" altLang="zh-CN" sz="2800" b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20165" name="Rectangle 5"/>
          <p:cNvSpPr/>
          <p:nvPr/>
        </p:nvSpPr>
        <p:spPr>
          <a:xfrm>
            <a:off x="3633788" y="4581525"/>
            <a:ext cx="1800225" cy="719138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</a:rPr>
              <a:t>内存储器</a:t>
            </a:r>
            <a:endParaRPr lang="zh-CN" altLang="en-US" sz="2800" b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20166" name="Rectangle 6"/>
          <p:cNvSpPr/>
          <p:nvPr/>
        </p:nvSpPr>
        <p:spPr>
          <a:xfrm>
            <a:off x="6515100" y="5564188"/>
            <a:ext cx="1728788" cy="647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</a:rPr>
              <a:t>外存储器</a:t>
            </a:r>
            <a:endParaRPr lang="zh-CN" altLang="en-US" sz="2800" b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20167" name="Line 7"/>
          <p:cNvSpPr/>
          <p:nvPr/>
        </p:nvSpPr>
        <p:spPr>
          <a:xfrm>
            <a:off x="2554288" y="4797425"/>
            <a:ext cx="10795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20168" name="Line 8"/>
          <p:cNvSpPr/>
          <p:nvPr/>
        </p:nvSpPr>
        <p:spPr>
          <a:xfrm flipH="1">
            <a:off x="2554288" y="5084763"/>
            <a:ext cx="10795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20169" name="Line 9"/>
          <p:cNvSpPr/>
          <p:nvPr/>
        </p:nvSpPr>
        <p:spPr>
          <a:xfrm>
            <a:off x="5434013" y="5780088"/>
            <a:ext cx="10795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20170" name="Line 10"/>
          <p:cNvSpPr/>
          <p:nvPr/>
        </p:nvSpPr>
        <p:spPr>
          <a:xfrm flipH="1">
            <a:off x="5434013" y="6067425"/>
            <a:ext cx="10795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" name="Rectangle 5"/>
          <p:cNvSpPr/>
          <p:nvPr/>
        </p:nvSpPr>
        <p:spPr>
          <a:xfrm>
            <a:off x="3633788" y="5529263"/>
            <a:ext cx="1800225" cy="71913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</a:rPr>
              <a:t>I/O</a:t>
            </a:r>
            <a:r>
              <a:rPr lang="zh-CN" altLang="zh-CN" sz="2800" b="1" dirty="0">
                <a:latin typeface="Times New Roman" panose="02020603050405020304" pitchFamily="18" charset="0"/>
                <a:ea typeface="楷体_GB2312" pitchFamily="49" charset="-122"/>
              </a:rPr>
              <a:t>口</a:t>
            </a:r>
            <a:endParaRPr lang="zh-CN" altLang="zh-CN" sz="2800" b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" name="Line 7"/>
          <p:cNvSpPr/>
          <p:nvPr/>
        </p:nvSpPr>
        <p:spPr>
          <a:xfrm>
            <a:off x="2538413" y="5784850"/>
            <a:ext cx="10795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4" name="Line 8"/>
          <p:cNvSpPr/>
          <p:nvPr/>
        </p:nvSpPr>
        <p:spPr>
          <a:xfrm flipH="1">
            <a:off x="2538413" y="6072188"/>
            <a:ext cx="10795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7181" name="日期占位符 6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7182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22016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" fill="hold"/>
                                        <p:tgtEl>
                                          <p:spTgt spid="22016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" fill="hold"/>
                                        <p:tgtEl>
                                          <p:spTgt spid="22016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" fill="hold"/>
                                        <p:tgtEl>
                                          <p:spTgt spid="22016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9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" fill="hold"/>
                                        <p:tgtEl>
                                          <p:spTgt spid="22016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" fill="hold"/>
                                        <p:tgtEl>
                                          <p:spTgt spid="22016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7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" fill="hold"/>
                                        <p:tgtEl>
                                          <p:spTgt spid="22017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0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" fill="hold"/>
                                        <p:tgtEl>
                                          <p:spTgt spid="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" fill="hold"/>
                                        <p:tgtEl>
                                          <p:spTgt spid="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8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" fill="hold"/>
                                        <p:tgtEl>
                                          <p:spTgt spid="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164" grpId="0" bldLvl="0" animBg="1"/>
      <p:bldP spid="220165" grpId="0" bldLvl="0" animBg="1"/>
      <p:bldP spid="220166" grpId="0" bldLvl="0" animBg="1"/>
      <p:bldP spid="2" grpId="0" bldLvl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5057" name="Picture 2"/>
          <p:cNvPicPr>
            <a:picLocks noChangeAspect="1"/>
          </p:cNvPicPr>
          <p:nvPr/>
        </p:nvPicPr>
        <p:blipFill>
          <a:blip r:embed="rId1"/>
          <a:srcRect l="13971" t="13086" r="12500" b="14844"/>
          <a:stretch>
            <a:fillRect/>
          </a:stretch>
        </p:blipFill>
        <p:spPr>
          <a:xfrm>
            <a:off x="179388" y="0"/>
            <a:ext cx="8640762" cy="6775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058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45059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1" name="Rectangle 2"/>
          <p:cNvSpPr/>
          <p:nvPr/>
        </p:nvSpPr>
        <p:spPr>
          <a:xfrm>
            <a:off x="468313" y="404813"/>
            <a:ext cx="7632700" cy="167640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r>
              <a:rPr lang="en-US" altLang="zh-CN" sz="2000" dirty="0">
                <a:latin typeface="Times New Roman" panose="02020603050405020304" pitchFamily="18" charset="0"/>
                <a:ea typeface="楷体_GB2312" pitchFamily="49" charset="-122"/>
              </a:rPr>
              <a:t>【</a:t>
            </a:r>
            <a:r>
              <a:rPr lang="zh-CN" altLang="en-US" sz="2000" dirty="0">
                <a:latin typeface="Times New Roman" panose="02020603050405020304" pitchFamily="18" charset="0"/>
                <a:ea typeface="楷体_GB2312" pitchFamily="49" charset="-122"/>
              </a:rPr>
              <a:t>例</a:t>
            </a:r>
            <a:r>
              <a:rPr lang="en-US" altLang="zh-CN" sz="2000" dirty="0">
                <a:latin typeface="Times New Roman" panose="02020603050405020304" pitchFamily="18" charset="0"/>
                <a:ea typeface="楷体_GB2312" pitchFamily="49" charset="-122"/>
              </a:rPr>
              <a:t>3.1】</a:t>
            </a:r>
            <a:r>
              <a:rPr lang="zh-CN" altLang="en-US" sz="2000" dirty="0">
                <a:latin typeface="Times New Roman" panose="02020603050405020304" pitchFamily="18" charset="0"/>
                <a:ea typeface="楷体_GB2312" pitchFamily="49" charset="-122"/>
              </a:rPr>
              <a:t>图</a:t>
            </a:r>
            <a:r>
              <a:rPr lang="en-US" altLang="zh-CN" sz="2000" dirty="0">
                <a:latin typeface="Times New Roman" panose="02020603050405020304" pitchFamily="18" charset="0"/>
                <a:ea typeface="楷体_GB2312" pitchFamily="49" charset="-122"/>
              </a:rPr>
              <a:t>3.5(a)</a:t>
            </a:r>
            <a:r>
              <a:rPr lang="zh-CN" altLang="en-US" sz="2000" dirty="0">
                <a:latin typeface="Times New Roman" panose="02020603050405020304" pitchFamily="18" charset="0"/>
                <a:ea typeface="楷体_GB2312" pitchFamily="49" charset="-122"/>
              </a:rPr>
              <a:t>是</a:t>
            </a:r>
            <a:r>
              <a:rPr lang="en-US" altLang="zh-CN" sz="2000" dirty="0">
                <a:latin typeface="Times New Roman" panose="02020603050405020304" pitchFamily="18" charset="0"/>
                <a:ea typeface="楷体_GB2312" pitchFamily="49" charset="-122"/>
              </a:rPr>
              <a:t>SRAM</a:t>
            </a:r>
            <a:r>
              <a:rPr lang="zh-CN" altLang="en-US" sz="2000" dirty="0">
                <a:latin typeface="Times New Roman" panose="02020603050405020304" pitchFamily="18" charset="0"/>
                <a:ea typeface="楷体_GB2312" pitchFamily="49" charset="-122"/>
              </a:rPr>
              <a:t>的写入时序图。其中</a:t>
            </a:r>
            <a:r>
              <a:rPr lang="en-US" altLang="zh-CN" sz="2000" dirty="0">
                <a:latin typeface="Times New Roman" panose="02020603050405020304" pitchFamily="18" charset="0"/>
                <a:ea typeface="楷体_GB2312" pitchFamily="49" charset="-122"/>
              </a:rPr>
              <a:t>R/W</a:t>
            </a:r>
            <a:r>
              <a:rPr lang="zh-CN" altLang="en-US" sz="2000" dirty="0">
                <a:latin typeface="Times New Roman" panose="02020603050405020304" pitchFamily="18" charset="0"/>
                <a:ea typeface="楷体_GB2312" pitchFamily="49" charset="-122"/>
              </a:rPr>
              <a:t>是读</a:t>
            </a:r>
            <a:r>
              <a:rPr lang="en-US" altLang="zh-CN" sz="2000" dirty="0">
                <a:latin typeface="Times New Roman" panose="02020603050405020304" pitchFamily="18" charset="0"/>
                <a:ea typeface="楷体_GB2312" pitchFamily="49" charset="-122"/>
              </a:rPr>
              <a:t>/</a:t>
            </a:r>
            <a:r>
              <a:rPr lang="zh-CN" altLang="en-US" sz="2000" dirty="0">
                <a:latin typeface="Times New Roman" panose="02020603050405020304" pitchFamily="18" charset="0"/>
                <a:ea typeface="楷体_GB2312" pitchFamily="49" charset="-122"/>
              </a:rPr>
              <a:t>写命令控制线，当</a:t>
            </a:r>
            <a:r>
              <a:rPr lang="en-US" altLang="zh-CN" sz="2000" dirty="0">
                <a:latin typeface="Times New Roman" panose="02020603050405020304" pitchFamily="18" charset="0"/>
                <a:ea typeface="楷体_GB2312" pitchFamily="49" charset="-122"/>
              </a:rPr>
              <a:t>R/W</a:t>
            </a:r>
            <a:r>
              <a:rPr lang="zh-CN" altLang="en-US" sz="2000" dirty="0">
                <a:latin typeface="Times New Roman" panose="02020603050405020304" pitchFamily="18" charset="0"/>
                <a:ea typeface="楷体_GB2312" pitchFamily="49" charset="-122"/>
              </a:rPr>
              <a:t>线为低电平时，存储器按给定地址把数据线上的数据写入存储器。请指出图</a:t>
            </a:r>
            <a:r>
              <a:rPr lang="en-US" altLang="zh-CN" sz="2000" dirty="0">
                <a:latin typeface="Times New Roman" panose="02020603050405020304" pitchFamily="18" charset="0"/>
                <a:ea typeface="楷体_GB2312" pitchFamily="49" charset="-122"/>
              </a:rPr>
              <a:t>3.5(a)</a:t>
            </a:r>
            <a:r>
              <a:rPr lang="zh-CN" altLang="en-US" sz="2000" dirty="0">
                <a:latin typeface="Times New Roman" panose="02020603050405020304" pitchFamily="18" charset="0"/>
                <a:ea typeface="楷体_GB2312" pitchFamily="49" charset="-122"/>
              </a:rPr>
              <a:t>写入时序中的错误，并画出正确的写入时序图。</a:t>
            </a:r>
            <a:br>
              <a:rPr lang="zh-CN" altLang="en-US" sz="2000" dirty="0">
                <a:latin typeface="Times New Roman" panose="02020603050405020304" pitchFamily="18" charset="0"/>
                <a:ea typeface="楷体_GB2312" pitchFamily="49" charset="-122"/>
              </a:rPr>
            </a:br>
            <a:endParaRPr lang="zh-CN" altLang="en-US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pic>
        <p:nvPicPr>
          <p:cNvPr id="46082" name="Picture 3"/>
          <p:cNvPicPr>
            <a:picLocks noChangeAspect="1"/>
          </p:cNvPicPr>
          <p:nvPr/>
        </p:nvPicPr>
        <p:blipFill>
          <a:blip r:embed="rId1"/>
          <a:srcRect l="3346" t="13086" r="9245" b="13086"/>
          <a:stretch>
            <a:fillRect/>
          </a:stretch>
        </p:blipFill>
        <p:spPr>
          <a:xfrm>
            <a:off x="1042988" y="1844675"/>
            <a:ext cx="7200900" cy="48656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083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46084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5" name="Rectangle 2"/>
          <p:cNvSpPr/>
          <p:nvPr/>
        </p:nvSpPr>
        <p:spPr>
          <a:xfrm>
            <a:off x="468313" y="620713"/>
            <a:ext cx="7632700" cy="198120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r>
              <a:rPr lang="zh-CN" altLang="en-US" sz="2000" dirty="0">
                <a:latin typeface="Times New Roman" panose="02020603050405020304" pitchFamily="18" charset="0"/>
                <a:ea typeface="楷体_GB2312" pitchFamily="49" charset="-122"/>
              </a:rPr>
              <a:t>解： 写入存储器的时序信号必须同步。通常，当</a:t>
            </a:r>
            <a:r>
              <a:rPr lang="en-US" altLang="zh-CN" sz="2000" dirty="0">
                <a:latin typeface="Times New Roman" panose="02020603050405020304" pitchFamily="18" charset="0"/>
                <a:ea typeface="楷体_GB2312" pitchFamily="49" charset="-122"/>
              </a:rPr>
              <a:t>R/W</a:t>
            </a:r>
            <a:r>
              <a:rPr lang="zh-CN" altLang="en-US" sz="2000" dirty="0">
                <a:latin typeface="Times New Roman" panose="02020603050405020304" pitchFamily="18" charset="0"/>
                <a:ea typeface="楷体_GB2312" pitchFamily="49" charset="-122"/>
              </a:rPr>
              <a:t>线加负脉冲时，地址线和数据线的电平必须是稳定的。当</a:t>
            </a:r>
            <a:r>
              <a:rPr lang="en-US" altLang="zh-CN" sz="2000" dirty="0">
                <a:latin typeface="Times New Roman" panose="02020603050405020304" pitchFamily="18" charset="0"/>
                <a:ea typeface="楷体_GB2312" pitchFamily="49" charset="-122"/>
              </a:rPr>
              <a:t>R/W</a:t>
            </a:r>
            <a:r>
              <a:rPr lang="zh-CN" altLang="en-US" sz="2000" dirty="0">
                <a:latin typeface="Times New Roman" panose="02020603050405020304" pitchFamily="18" charset="0"/>
                <a:ea typeface="楷体_GB2312" pitchFamily="49" charset="-122"/>
              </a:rPr>
              <a:t>线达到低电平时，数据立即被存储。因此，当</a:t>
            </a:r>
            <a:r>
              <a:rPr lang="en-US" altLang="zh-CN" sz="2000" dirty="0">
                <a:latin typeface="Times New Roman" panose="02020603050405020304" pitchFamily="18" charset="0"/>
                <a:ea typeface="楷体_GB2312" pitchFamily="49" charset="-122"/>
              </a:rPr>
              <a:t>R/W</a:t>
            </a:r>
            <a:r>
              <a:rPr lang="zh-CN" altLang="en-US" sz="2000" dirty="0">
                <a:latin typeface="Times New Roman" panose="02020603050405020304" pitchFamily="18" charset="0"/>
                <a:ea typeface="楷体_GB2312" pitchFamily="49" charset="-122"/>
              </a:rPr>
              <a:t>线处于低电平时，如果数据线改变了数值，那么存储器将存储新的数据⑤。同样，当</a:t>
            </a:r>
            <a:r>
              <a:rPr lang="en-US" altLang="zh-CN" sz="2000" dirty="0">
                <a:latin typeface="Times New Roman" panose="02020603050405020304" pitchFamily="18" charset="0"/>
                <a:ea typeface="楷体_GB2312" pitchFamily="49" charset="-122"/>
              </a:rPr>
              <a:t>R/W</a:t>
            </a:r>
            <a:r>
              <a:rPr lang="zh-CN" altLang="en-US" sz="2000" dirty="0">
                <a:latin typeface="Times New Roman" panose="02020603050405020304" pitchFamily="18" charset="0"/>
                <a:ea typeface="楷体_GB2312" pitchFamily="49" charset="-122"/>
              </a:rPr>
              <a:t>线处于低电平时地址线如果发生了变化，那么同样数据将存储到新的地址②或③。</a:t>
            </a:r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</a:rPr>
              <a:t>                   </a:t>
            </a:r>
            <a:endParaRPr lang="zh-CN" altLang="en-US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pic>
        <p:nvPicPr>
          <p:cNvPr id="47106" name="Picture 3"/>
          <p:cNvPicPr>
            <a:picLocks noChangeAspect="1"/>
          </p:cNvPicPr>
          <p:nvPr/>
        </p:nvPicPr>
        <p:blipFill>
          <a:blip r:embed="rId1"/>
          <a:srcRect l="5118" t="14844" r="16927" b="21941"/>
          <a:stretch>
            <a:fillRect/>
          </a:stretch>
        </p:blipFill>
        <p:spPr>
          <a:xfrm>
            <a:off x="4356100" y="2708275"/>
            <a:ext cx="4787900" cy="3600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107" name="Picture 4"/>
          <p:cNvPicPr>
            <a:picLocks noChangeAspect="1"/>
          </p:cNvPicPr>
          <p:nvPr/>
        </p:nvPicPr>
        <p:blipFill>
          <a:blip r:embed="rId2"/>
          <a:srcRect l="3346" t="13086" r="9245" b="13086"/>
          <a:stretch>
            <a:fillRect/>
          </a:stretch>
        </p:blipFill>
        <p:spPr>
          <a:xfrm>
            <a:off x="0" y="2636838"/>
            <a:ext cx="4427538" cy="34559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7108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47109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12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4678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（</a:t>
            </a: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3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）</a:t>
            </a: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SRAM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存储器的特点</a:t>
            </a:r>
            <a:endParaRPr kumimoji="1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46787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使用</a:t>
            </a: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双稳态触发器</a:t>
            </a: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表示</a:t>
            </a:r>
            <a:r>
              <a:rPr kumimoji="1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0</a:t>
            </a: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和</a:t>
            </a:r>
            <a:r>
              <a:rPr kumimoji="1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1</a:t>
            </a: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代码。</a:t>
            </a:r>
            <a:endParaRPr kumimoji="1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电源不掉电</a:t>
            </a: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的情况下，信息稳定保持（静态）。</a:t>
            </a:r>
            <a:endParaRPr kumimoji="1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存取速度快，集成度低（容量小），价格高。</a:t>
            </a:r>
            <a:endParaRPr kumimoji="1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常用作高速缓冲存储器</a:t>
            </a:r>
            <a:r>
              <a:rPr kumimoji="1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Cache</a:t>
            </a: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。</a:t>
            </a:r>
            <a:endParaRPr kumimoji="1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8132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2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、动态存储器（</a:t>
            </a: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DRAM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）</a:t>
            </a:r>
            <a:endParaRPr kumimoji="1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43715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2" action="ppaction://hlinksldjump"/>
              </a:rPr>
              <a:t>（</a:t>
            </a: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2" action="ppaction://hlinksldjump"/>
              </a:rPr>
              <a:t>1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2" action="ppaction://hlinksldjump"/>
              </a:rPr>
              <a:t>）</a:t>
            </a: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2" action="ppaction://hlinksldjump"/>
              </a:rPr>
              <a:t>DRAM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2" action="ppaction://hlinksldjump"/>
              </a:rPr>
              <a:t>存储位元</a:t>
            </a:r>
            <a:endParaRPr kumimoji="1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3" action="ppaction://hlinksldjump"/>
              </a:rPr>
              <a:t>（</a:t>
            </a: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3" action="ppaction://hlinksldjump"/>
              </a:rPr>
              <a:t>2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3" action="ppaction://hlinksldjump"/>
              </a:rPr>
              <a:t>）</a:t>
            </a: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3" action="ppaction://hlinksldjump"/>
              </a:rPr>
              <a:t>DRAM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3" action="ppaction://hlinksldjump"/>
              </a:rPr>
              <a:t>存储器</a:t>
            </a:r>
            <a:endParaRPr kumimoji="1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4" action="ppaction://hlinksldjump"/>
              </a:rPr>
              <a:t>（</a:t>
            </a: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4" action="ppaction://hlinksldjump"/>
              </a:rPr>
              <a:t>3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4" action="ppaction://hlinksldjump"/>
              </a:rPr>
              <a:t>）</a:t>
            </a: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4" action="ppaction://hlinksldjump"/>
              </a:rPr>
              <a:t>DRAM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4" action="ppaction://hlinksldjump"/>
              </a:rPr>
              <a:t>的刷新方式</a:t>
            </a:r>
            <a:endParaRPr kumimoji="1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5" action="ppaction://hlinksldjump"/>
              </a:rPr>
              <a:t>（</a:t>
            </a: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5" action="ppaction://hlinksldjump"/>
              </a:rPr>
              <a:t>4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5" action="ppaction://hlinksldjump"/>
              </a:rPr>
              <a:t>）</a:t>
            </a: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5" action="ppaction://hlinksldjump"/>
              </a:rPr>
              <a:t>DRAM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5" action="ppaction://hlinksldjump"/>
              </a:rPr>
              <a:t>存储器的特点</a:t>
            </a:r>
            <a:endParaRPr kumimoji="1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endParaRPr kumimoji="1" lang="en-US" altLang="zh-CN" sz="36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9156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（</a:t>
            </a: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）</a:t>
            </a: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DRAM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存储位元</a:t>
            </a:r>
            <a:endParaRPr kumimoji="1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47811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268413"/>
            <a:ext cx="4103688" cy="41767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“1”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状态：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电容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C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上有电荷</a:t>
            </a:r>
            <a:endParaRPr kumimoji="1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“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0”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状态：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电容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C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上无电荷</a:t>
            </a:r>
            <a:endParaRPr kumimoji="1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再生：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读出后信息可能被破坏，需要重写。</a:t>
            </a:r>
            <a:endParaRPr kumimoji="1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刷新：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经过一段时间后，信息可能丢失，需要重写。</a:t>
            </a:r>
            <a:endParaRPr kumimoji="1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247812" name="Object 4"/>
          <p:cNvGraphicFramePr/>
          <p:nvPr/>
        </p:nvGraphicFramePr>
        <p:xfrm>
          <a:off x="5075238" y="1268413"/>
          <a:ext cx="3671887" cy="279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2" imgW="2396490" imgH="1765935" progId="Visio.Drawing.11">
                  <p:embed/>
                </p:oleObj>
              </mc:Choice>
              <mc:Fallback>
                <p:oleObj name="" r:id="rId2" imgW="2396490" imgH="1765935" progId="Visio.Drawing.11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75238" y="1268413"/>
                        <a:ext cx="3671887" cy="2794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7813" name="Text Box 5"/>
          <p:cNvSpPr txBox="1"/>
          <p:nvPr/>
        </p:nvSpPr>
        <p:spPr>
          <a:xfrm>
            <a:off x="5003800" y="4508500"/>
            <a:ext cx="3744913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单管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MOS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动态存储器结构</a:t>
            </a:r>
            <a:endParaRPr lang="zh-CN" altLang="en-US" b="1" dirty="0">
              <a:solidFill>
                <a:srgbClr val="0000FF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50182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24781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" fill="hold"/>
                                        <p:tgtEl>
                                          <p:spTgt spid="24781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8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772400" cy="114300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（</a:t>
            </a: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2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）</a:t>
            </a: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DRAM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存储位元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1202" name="Rectangle 3"/>
          <p:cNvSpPr/>
          <p:nvPr/>
        </p:nvSpPr>
        <p:spPr>
          <a:xfrm>
            <a:off x="827088" y="5084763"/>
            <a:ext cx="7559675" cy="1512887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“1”</a:t>
            </a:r>
            <a:r>
              <a:rPr lang="zh-CN" altLang="en-US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状态：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电容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C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上有电荷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“</a:t>
            </a:r>
            <a:r>
              <a:rPr lang="en-US" altLang="zh-CN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0”</a:t>
            </a:r>
            <a:r>
              <a:rPr lang="zh-CN" altLang="en-US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状态：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电容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C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上无电荷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再生：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读出后信息可能被破坏，需要重写。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刷新：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经过一段时间后，信息可能丢失，需要重写。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pic>
        <p:nvPicPr>
          <p:cNvPr id="51203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96975"/>
            <a:ext cx="4500563" cy="36433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04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563" y="1041400"/>
            <a:ext cx="4643437" cy="3838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05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5120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pic>
        <p:nvPicPr>
          <p:cNvPr id="52226" name="Picture 2" descr="C:\Documents and Settings\Administrator\Application Data\Tencent\Users\68046508\QQ\WinTemp\RichOle\PF)UXDBK)AV4$~Z0MQOSZ%Y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5875" y="500063"/>
            <a:ext cx="6500813" cy="5527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2227" name="日期占位符 4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52228" name="矩形 6"/>
          <p:cNvSpPr/>
          <p:nvPr/>
        </p:nvSpPr>
        <p:spPr>
          <a:xfrm>
            <a:off x="5786438" y="6072188"/>
            <a:ext cx="1117600" cy="4619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3-6.swf</a:t>
            </a:r>
            <a:endParaRPr lang="zh-CN" altLang="en-US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4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48834" name="Rectangle 2"/>
          <p:cNvSpPr>
            <a:spLocks noGrp="1" noChangeArrowheads="1"/>
          </p:cNvSpPr>
          <p:nvPr>
            <p:ph type="title"/>
          </p:nvPr>
        </p:nvSpPr>
        <p:spPr>
          <a:xfrm>
            <a:off x="642938" y="357188"/>
            <a:ext cx="7772400" cy="658813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（</a:t>
            </a:r>
            <a:r>
              <a:rPr kumimoji="1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2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）</a:t>
            </a:r>
            <a:r>
              <a:rPr kumimoji="1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DRAM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存储器</a:t>
            </a:r>
            <a:endParaRPr kumimoji="1" lang="zh-CN" altLang="en-US" sz="3600" b="1" i="0" u="none" strike="noStrike" kern="0" cap="none" spc="0" normalizeH="0" baseline="0" noProof="0" dirty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3251" name="Text Box 5"/>
          <p:cNvSpPr txBox="1"/>
          <p:nvPr/>
        </p:nvSpPr>
        <p:spPr>
          <a:xfrm>
            <a:off x="5003800" y="1484313"/>
            <a:ext cx="360045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4M×4</a:t>
            </a:r>
            <a:r>
              <a:rPr lang="zh-CN" altLang="en-US" b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位的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DRAM 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53252" name="Object 6"/>
          <p:cNvGraphicFramePr/>
          <p:nvPr>
            <p:ph idx="1"/>
          </p:nvPr>
        </p:nvGraphicFramePr>
        <p:xfrm>
          <a:off x="611188" y="765175"/>
          <a:ext cx="8351837" cy="560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1" imgW="6295390" imgH="4225290" progId="Visio.Drawing.11">
                  <p:embed/>
                </p:oleObj>
              </mc:Choice>
              <mc:Fallback>
                <p:oleObj name="" r:id="rId1" imgW="6295390" imgH="4225290" progId="Visio.Drawing.11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11188" y="765175"/>
                        <a:ext cx="8351837" cy="5608638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3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5088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DRAM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的读</a:t>
            </a: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/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写过程</a:t>
            </a:r>
            <a:endParaRPr kumimoji="1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4275" name="Rectangle 5"/>
          <p:cNvSpPr/>
          <p:nvPr/>
        </p:nvSpPr>
        <p:spPr>
          <a:xfrm>
            <a:off x="-304800" y="3695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250886" name="Object 6"/>
          <p:cNvGraphicFramePr/>
          <p:nvPr/>
        </p:nvGraphicFramePr>
        <p:xfrm>
          <a:off x="179388" y="1484313"/>
          <a:ext cx="8496300" cy="334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1" imgW="6432550" imgH="2417445" progId="Visio.Drawing.11">
                  <p:embed/>
                </p:oleObj>
              </mc:Choice>
              <mc:Fallback>
                <p:oleObj name="" r:id="rId1" imgW="6432550" imgH="2417445" progId="Visio.Drawing.11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9388" y="1484313"/>
                        <a:ext cx="8496300" cy="3346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7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54278" name="矩形 6">
            <a:hlinkClick r:id="rId3" tooltip="" action="ppaction://hlinkfile"/>
          </p:cNvPr>
          <p:cNvSpPr/>
          <p:nvPr/>
        </p:nvSpPr>
        <p:spPr>
          <a:xfrm>
            <a:off x="6072188" y="5143500"/>
            <a:ext cx="1117600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3-8.swf</a:t>
            </a:r>
            <a:endParaRPr lang="zh-CN" altLang="en-US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250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2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、计算机的主存储器分类</a:t>
            </a:r>
            <a:endParaRPr kumimoji="1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21187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270000"/>
            <a:ext cx="7848600" cy="447675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主存的地位：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在现代计算机中，主存储器处于全机的中心地位。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1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主存的分类：要求为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随机存取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、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快速</a:t>
            </a:r>
            <a:endParaRPr kumimoji="1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随机读写存储器（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RAM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）</a:t>
            </a:r>
            <a:endParaRPr kumimoji="1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只读存储器（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ROM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）</a:t>
            </a:r>
            <a:endParaRPr kumimoji="1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掩膜式只读存储器（</a:t>
            </a:r>
            <a:r>
              <a:rPr kumimoji="1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MROM</a:t>
            </a: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）</a:t>
            </a:r>
            <a:endParaRPr kumimoji="1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8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可编程只读存储器</a:t>
            </a:r>
            <a:r>
              <a:rPr kumimoji="1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(PROM)</a:t>
            </a:r>
            <a:endParaRPr kumimoji="1" lang="en-US" altLang="zh-CN" sz="2000" b="1" i="0" u="none" strike="noStrike" kern="0" cap="none" spc="0" normalizeH="0" baseline="0" noProof="0" dirty="0" smtClean="0">
              <a:ln>
                <a:noFill/>
              </a:ln>
              <a:solidFill>
                <a:srgbClr val="008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可擦除可编程序的只读存储器</a:t>
            </a:r>
            <a:r>
              <a:rPr kumimoji="1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(EPROM)</a:t>
            </a:r>
            <a:endParaRPr kumimoji="1" lang="en-US" altLang="zh-CN" sz="2000" b="1" i="0" u="none" strike="noStrike" kern="0" cap="none" spc="0" normalizeH="0" baseline="0" noProof="0" dirty="0" smtClean="0">
              <a:ln>
                <a:noFill/>
              </a:ln>
              <a:solidFill>
                <a:srgbClr val="008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电可擦除的可编程序的只读存储器</a:t>
            </a:r>
            <a:r>
              <a:rPr kumimoji="1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(E</a:t>
            </a:r>
            <a:r>
              <a:rPr kumimoji="1" lang="en-US" altLang="zh-CN" sz="2000" b="1" i="0" u="none" strike="noStrike" kern="0" cap="none" spc="0" normalizeH="0" baseline="30000" noProof="0" dirty="0" smtClean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2</a:t>
            </a:r>
            <a:r>
              <a:rPr kumimoji="1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PROM)</a:t>
            </a:r>
            <a:endParaRPr kumimoji="1" lang="en-US" altLang="zh-CN" sz="2000" b="1" i="0" u="none" strike="noStrike" kern="0" cap="none" spc="0" normalizeH="0" baseline="0" noProof="0" dirty="0" smtClean="0">
              <a:ln>
                <a:noFill/>
              </a:ln>
              <a:solidFill>
                <a:srgbClr val="008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闪存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(Flash  memory) 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：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  <a:sym typeface="+mn-ea"/>
              </a:rPr>
              <a:t>字节编程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类似于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E</a:t>
            </a:r>
            <a:r>
              <a:rPr kumimoji="1" lang="en-US" altLang="zh-CN" sz="2400" b="1" i="0" u="none" strike="noStrike" kern="0" cap="none" spc="0" normalizeH="0" baseline="3000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2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PROM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，但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  <a:sym typeface="+mn-ea"/>
              </a:rPr>
              <a:t>擦除必须以块、页、整片方式擦除，写入速度比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  <a:sym typeface="+mn-ea"/>
              </a:rPr>
              <a:t>E</a:t>
            </a:r>
            <a:r>
              <a:rPr kumimoji="0" lang="en-US" altLang="zh-CN" sz="2400" b="1" i="0" u="none" strike="noStrike" kern="0" cap="none" spc="0" normalizeH="0" baseline="3000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  <a:sym typeface="+mn-ea"/>
              </a:rPr>
              <a:t>2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  <a:sym typeface="+mn-ea"/>
              </a:rPr>
              <a:t>PROM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  <a:sym typeface="+mn-ea"/>
              </a:rPr>
              <a:t>高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  <a:sym typeface="+mn-ea"/>
              </a:rPr>
              <a:t>10</a:t>
            </a:r>
            <a:r>
              <a:rPr kumimoji="0" lang="en-US" altLang="zh-CN" sz="2400" b="1" i="0" u="none" strike="noStrike" kern="0" cap="none" spc="0" normalizeH="0" baseline="3000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  <a:sym typeface="+mn-ea"/>
              </a:rPr>
              <a:t>3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  <a:sym typeface="+mn-ea"/>
              </a:rPr>
              <a:t>数量级以上。</a:t>
            </a:r>
            <a:endParaRPr kumimoji="1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  <a:sym typeface="+mn-ea"/>
            </a:endParaRPr>
          </a:p>
        </p:txBody>
      </p:sp>
      <p:sp>
        <p:nvSpPr>
          <p:cNvPr id="8196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6009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（</a:t>
            </a: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3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）</a:t>
            </a: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DRAM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的刷新方式</a:t>
            </a:r>
            <a:endParaRPr kumimoji="1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60099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268413"/>
            <a:ext cx="7772400" cy="453707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刷新周期：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从上一次刷新结束到下一次对整个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DRAM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全部刷新一遍为止，这一段时间间隔称为刷新周期。</a:t>
            </a: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刷新操作：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即是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按行来执行内部的读操作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。由刷新计数器产生行地址，选择当前要刷新的行，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读即刷新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，刷新一行所需时间即是一个存储周期。</a:t>
            </a: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刷新行数：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单个芯片的单个矩阵的行数。</a:t>
            </a: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对于内部包含多个存储矩阵的</a:t>
            </a: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芯片</a:t>
            </a: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，各个矩阵的同一行是被同时刷新的。</a:t>
            </a:r>
            <a:endParaRPr kumimoji="1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对于</a:t>
            </a: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多个芯片</a:t>
            </a: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连接构成的</a:t>
            </a:r>
            <a:r>
              <a:rPr kumimoji="1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DRAM</a:t>
            </a: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，</a:t>
            </a:r>
            <a:r>
              <a:rPr kumimoji="1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DRAM</a:t>
            </a: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控制器将选中所有芯片的同一行来进行逐行刷新。</a:t>
            </a:r>
            <a:endParaRPr kumimoji="1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单元刷新间隔时间：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DRAM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允许的最大信息保持时间；一般为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2ms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。</a:t>
            </a: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刷新方式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：集中式刷新、分散式刷新和异步式刷新。</a:t>
            </a: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5300" name="Rectangle 4"/>
          <p:cNvSpPr/>
          <p:nvPr/>
        </p:nvSpPr>
        <p:spPr>
          <a:xfrm>
            <a:off x="-304800" y="3695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55301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1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graphicFrame>
        <p:nvGraphicFramePr>
          <p:cNvPr id="261122" name="Object 2"/>
          <p:cNvGraphicFramePr/>
          <p:nvPr>
            <p:ph sz="quarter" idx="2"/>
          </p:nvPr>
        </p:nvGraphicFramePr>
        <p:xfrm>
          <a:off x="539750" y="2420938"/>
          <a:ext cx="7632700" cy="196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" imgW="4288155" imgH="1282065" progId="Visio.Drawing.11">
                  <p:embed/>
                </p:oleObj>
              </mc:Choice>
              <mc:Fallback>
                <p:oleObj name="" r:id="rId1" imgW="4288155" imgH="1282065" progId="Visio.Drawing.11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rcRect b="21773"/>
                      <a:stretch>
                        <a:fillRect/>
                      </a:stretch>
                    </p:blipFill>
                    <p:spPr>
                      <a:xfrm>
                        <a:off x="539750" y="2420938"/>
                        <a:ext cx="7632700" cy="196850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1124" name="Rectangle 4"/>
          <p:cNvSpPr/>
          <p:nvPr/>
        </p:nvSpPr>
        <p:spPr>
          <a:xfrm>
            <a:off x="539750" y="476250"/>
            <a:ext cx="8229600" cy="11874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b="1" dirty="0">
                <a:latin typeface="Arial" panose="020B0604020202020204" pitchFamily="34" charset="0"/>
                <a:ea typeface="楷体_GB2312" pitchFamily="49" charset="-122"/>
              </a:rPr>
              <a:t>例：</a:t>
            </a:r>
            <a:r>
              <a:rPr lang="en-US" altLang="zh-CN" b="1" dirty="0">
                <a:latin typeface="Arial" panose="020B0604020202020204" pitchFamily="34" charset="0"/>
                <a:ea typeface="楷体_GB2312" pitchFamily="49" charset="-122"/>
              </a:rPr>
              <a:t>64K×1</a:t>
            </a:r>
            <a:r>
              <a:rPr lang="zh-CN" altLang="en-US" b="1" dirty="0">
                <a:latin typeface="Arial" panose="020B0604020202020204" pitchFamily="34" charset="0"/>
                <a:ea typeface="楷体_GB2312" pitchFamily="49" charset="-122"/>
              </a:rPr>
              <a:t>位</a:t>
            </a:r>
            <a:r>
              <a:rPr lang="en-US" altLang="zh-CN" b="1" dirty="0">
                <a:latin typeface="Arial" panose="020B0604020202020204" pitchFamily="34" charset="0"/>
                <a:ea typeface="楷体_GB2312" pitchFamily="49" charset="-122"/>
              </a:rPr>
              <a:t>DRAM</a:t>
            </a:r>
            <a:r>
              <a:rPr lang="zh-CN" altLang="en-US" b="1" dirty="0">
                <a:latin typeface="Arial" panose="020B0604020202020204" pitchFamily="34" charset="0"/>
                <a:ea typeface="楷体_GB2312" pitchFamily="49" charset="-122"/>
              </a:rPr>
              <a:t>芯片中，存储电路由</a:t>
            </a:r>
            <a:r>
              <a:rPr lang="en-US" altLang="zh-CN" b="1" dirty="0">
                <a:latin typeface="Arial" panose="020B0604020202020204" pitchFamily="34" charset="0"/>
                <a:ea typeface="楷体_GB2312" pitchFamily="49" charset="-122"/>
              </a:rPr>
              <a:t>4</a:t>
            </a:r>
            <a:r>
              <a:rPr lang="zh-CN" altLang="en-US" b="1" dirty="0">
                <a:latin typeface="Arial" panose="020B0604020202020204" pitchFamily="34" charset="0"/>
                <a:ea typeface="楷体_GB2312" pitchFamily="49" charset="-122"/>
              </a:rPr>
              <a:t>个独立的</a:t>
            </a:r>
            <a:r>
              <a:rPr lang="en-US" altLang="zh-CN" b="1" dirty="0">
                <a:solidFill>
                  <a:srgbClr val="CC0000"/>
                </a:solidFill>
                <a:latin typeface="Arial" panose="020B0604020202020204" pitchFamily="34" charset="0"/>
                <a:ea typeface="楷体_GB2312" pitchFamily="49" charset="-122"/>
              </a:rPr>
              <a:t>128×128</a:t>
            </a:r>
            <a:r>
              <a:rPr lang="zh-CN" altLang="en-US" b="1" dirty="0">
                <a:latin typeface="Arial" panose="020B0604020202020204" pitchFamily="34" charset="0"/>
                <a:ea typeface="楷体_GB2312" pitchFamily="49" charset="-122"/>
              </a:rPr>
              <a:t>的存储矩阵组成。设存储器存储周期为</a:t>
            </a:r>
            <a:r>
              <a:rPr lang="en-US" altLang="zh-CN" b="1" dirty="0">
                <a:latin typeface="Arial" panose="020B0604020202020204" pitchFamily="34" charset="0"/>
                <a:ea typeface="楷体_GB2312" pitchFamily="49" charset="-122"/>
              </a:rPr>
              <a:t>500ns</a:t>
            </a:r>
            <a:r>
              <a:rPr lang="zh-CN" altLang="en-US" b="1" dirty="0">
                <a:latin typeface="Arial" panose="020B0604020202020204" pitchFamily="34" charset="0"/>
                <a:ea typeface="楷体_GB2312" pitchFamily="49" charset="-122"/>
              </a:rPr>
              <a:t>，单元刷新间隔是</a:t>
            </a:r>
            <a:r>
              <a:rPr lang="en-US" altLang="zh-CN" b="1" dirty="0">
                <a:latin typeface="Arial" panose="020B0604020202020204" pitchFamily="34" charset="0"/>
                <a:ea typeface="楷体_GB2312" pitchFamily="49" charset="-122"/>
              </a:rPr>
              <a:t>2ms</a:t>
            </a:r>
            <a:r>
              <a:rPr lang="zh-CN" altLang="en-US" b="1" dirty="0">
                <a:latin typeface="Arial" panose="020B0604020202020204" pitchFamily="34" charset="0"/>
                <a:ea typeface="楷体_GB2312" pitchFamily="49" charset="-122"/>
              </a:rPr>
              <a:t>。 </a:t>
            </a:r>
            <a:endParaRPr lang="zh-CN" altLang="en-US" b="1" dirty="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261125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611188" y="4365625"/>
            <a:ext cx="7848600" cy="177165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在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Verdana" panose="020B0604030504040204" pitchFamily="34" charset="0"/>
                <a:ea typeface="+mn-ea"/>
                <a:cs typeface="Times New Roman" panose="02020603050405020304" pitchFamily="18" charset="0"/>
              </a:rPr>
              <a:t>2ms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单元刷新间隔时间内，集中对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128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行刷新一遍，所需时间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128×500ns=64μs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，其余时间则用于访问操作。</a:t>
            </a: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在内部刷新时间（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64μs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）内，不允许访存，这段时间被称为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死时间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。</a:t>
            </a: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56326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2" name="Rectangle 3"/>
          <p:cNvSpPr/>
          <p:nvPr/>
        </p:nvSpPr>
        <p:spPr>
          <a:xfrm>
            <a:off x="2555875" y="1916113"/>
            <a:ext cx="2735263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30000"/>
              </a:spcBef>
              <a:spcAft>
                <a:spcPct val="20000"/>
              </a:spcAft>
              <a:buBlip>
                <a:blip r:embed="rId3"/>
              </a:buBlip>
            </a:pPr>
            <a:r>
              <a:rPr lang="zh-CN" altLang="en-US" sz="3200" b="1" dirty="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集中式刷新</a:t>
            </a:r>
            <a:endParaRPr lang="zh-CN" altLang="en-US" sz="3200" b="1" dirty="0">
              <a:solidFill>
                <a:srgbClr val="CC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5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graphicFrame>
        <p:nvGraphicFramePr>
          <p:cNvPr id="262146" name="Object 2"/>
          <p:cNvGraphicFramePr/>
          <p:nvPr>
            <p:ph sz="quarter" idx="3"/>
          </p:nvPr>
        </p:nvGraphicFramePr>
        <p:xfrm>
          <a:off x="827088" y="908050"/>
          <a:ext cx="7775575" cy="206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1" imgW="4214495" imgH="1976120" progId="Visio.Drawing.11">
                  <p:embed/>
                </p:oleObj>
              </mc:Choice>
              <mc:Fallback>
                <p:oleObj name="" r:id="rId1" imgW="4214495" imgH="1976120" progId="Visio.Drawing.11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2"/>
                      <a:srcRect t="20171" b="22321"/>
                      <a:stretch>
                        <a:fillRect/>
                      </a:stretch>
                    </p:blipFill>
                    <p:spPr>
                      <a:xfrm>
                        <a:off x="827088" y="908050"/>
                        <a:ext cx="7775575" cy="206692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2149" name="Rectangle 5"/>
          <p:cNvSpPr>
            <a:spLocks noChangeArrowheads="1"/>
          </p:cNvSpPr>
          <p:nvPr/>
        </p:nvSpPr>
        <p:spPr bwMode="auto">
          <a:xfrm>
            <a:off x="611188" y="260350"/>
            <a:ext cx="3600450" cy="641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分散式刷新</a:t>
            </a:r>
            <a:endParaRPr kumimoji="0" lang="zh-CN" altLang="en-US" sz="4400" b="1" i="0" u="none" strike="noStrike" kern="120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楷体_GB2312" pitchFamily="49" charset="-122"/>
              <a:ea typeface="楷体_GB2312" pitchFamily="49" charset="-122"/>
              <a:cs typeface="+mn-cs"/>
            </a:endParaRPr>
          </a:p>
        </p:txBody>
      </p:sp>
      <p:sp>
        <p:nvSpPr>
          <p:cNvPr id="262150" name="Rectangle 6"/>
          <p:cNvSpPr>
            <a:spLocks noGrp="1" noChangeArrowheads="1"/>
          </p:cNvSpPr>
          <p:nvPr>
            <p:ph type="body" sz="half" idx="1"/>
          </p:nvPr>
        </p:nvSpPr>
        <p:spPr>
          <a:xfrm>
            <a:off x="539750" y="3141663"/>
            <a:ext cx="8281988" cy="23764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在任何一个存储周期内，分为访存和刷新两个子周期。</a:t>
            </a: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4"/>
              </a:buBlip>
              <a:defRPr/>
            </a:pP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访存时间内，供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CPU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和其他主设备访问。</a:t>
            </a:r>
            <a:endParaRPr kumimoji="0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4"/>
              </a:buBlip>
              <a:defRPr/>
            </a:pP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在刷新时间内，对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DRAM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的某一行刷新。</a:t>
            </a:r>
            <a:endParaRPr kumimoji="0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存储周期为</a:t>
            </a: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存储器存储周期的两倍</a:t>
            </a: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，即</a:t>
            </a: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500ns×2</a:t>
            </a: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＝</a:t>
            </a: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1μ s</a:t>
            </a: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</a:t>
            </a: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刷新周期缩短，</a:t>
            </a: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为</a:t>
            </a: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128× 1 μ s </a:t>
            </a: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＝</a:t>
            </a: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128 μ s</a:t>
            </a: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。在</a:t>
            </a: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2ms</a:t>
            </a: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的单元刷新间隔时间内，对</a:t>
            </a: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DRAM</a:t>
            </a: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刷新了</a:t>
            </a: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2ms÷128μs</a:t>
            </a: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遍。</a:t>
            </a: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7349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9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62149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2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" fill="hold"/>
                                        <p:tgtEl>
                                          <p:spTgt spid="26215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0">
                                            <p:txEl>
                                              <p:charRg st="0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" fill="hold"/>
                                        <p:tgtEl>
                                          <p:spTgt spid="262150">
                                            <p:txEl>
                                              <p:charRg st="0" end="25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0">
                                            <p:txEl>
                                              <p:charRg st="25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" fill="hold"/>
                                        <p:tgtEl>
                                          <p:spTgt spid="262150">
                                            <p:txEl>
                                              <p:charRg st="25" end="45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6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0">
                                            <p:txEl>
                                              <p:charRg st="45" end="6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" fill="hold"/>
                                        <p:tgtEl>
                                          <p:spTgt spid="262150">
                                            <p:txEl>
                                              <p:charRg st="45" end="65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0">
                                            <p:txEl>
                                              <p:charRg st="65" end="9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" fill="hold"/>
                                        <p:tgtEl>
                                          <p:spTgt spid="262150">
                                            <p:txEl>
                                              <p:charRg st="65" end="96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0">
                                            <p:txEl>
                                              <p:charRg st="96" end="1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" fill="hold"/>
                                        <p:tgtEl>
                                          <p:spTgt spid="262150">
                                            <p:txEl>
                                              <p:charRg st="96" end="159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2149" grpId="0" build="p"/>
      <p:bldP spid="262150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6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graphicFrame>
        <p:nvGraphicFramePr>
          <p:cNvPr id="263170" name="Object 2"/>
          <p:cNvGraphicFramePr/>
          <p:nvPr>
            <p:ph type="title"/>
          </p:nvPr>
        </p:nvGraphicFramePr>
        <p:xfrm>
          <a:off x="539750" y="3068638"/>
          <a:ext cx="8208963" cy="2027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1" imgW="4214495" imgH="1776095" progId="Visio.Drawing.11">
                  <p:embed/>
                </p:oleObj>
              </mc:Choice>
              <mc:Fallback>
                <p:oleObj name="" r:id="rId1" imgW="4214495" imgH="1776095" progId="Visio.Drawing.11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2"/>
                      <a:srcRect t="21404" b="19753"/>
                      <a:stretch>
                        <a:fillRect/>
                      </a:stretch>
                    </p:blipFill>
                    <p:spPr>
                      <a:xfrm>
                        <a:off x="539750" y="3068638"/>
                        <a:ext cx="8208963" cy="2027237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317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381000"/>
            <a:ext cx="8305800" cy="2760663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异步式刷新</a:t>
            </a:r>
            <a:endParaRPr kumimoji="1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441325" marR="0" lvl="1" indent="-262255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4"/>
              </a:buBlip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异步刷新采取折中的办法，在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2ms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内分散地把各行刷新一遍。</a:t>
            </a: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441325" marR="0" lvl="1" indent="-262255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4"/>
              </a:buBlip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避免了分散式刷新中不必要的多次刷新，提高了整机速度；同时又解决了集中式刷新中“死区”时间过长的问题。</a:t>
            </a: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441325" marR="0" lvl="1" indent="-262255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4"/>
              </a:buBlip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刷新信号的周期为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2ms/128=15.625μs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。让刷新电路每隔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15μs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产生一个刷新信号，刷新一行。</a:t>
            </a: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</p:txBody>
      </p:sp>
      <p:sp>
        <p:nvSpPr>
          <p:cNvPr id="58372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63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263171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charRg st="6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63171">
                                            <p:txEl>
                                              <p:charRg st="6" end="3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charRg st="35" end="8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263171">
                                            <p:txEl>
                                              <p:charRg st="35" end="8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charRg st="86" end="1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263171">
                                            <p:txEl>
                                              <p:charRg st="86" end="13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1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39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（</a:t>
            </a: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4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）</a:t>
            </a: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DRAM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存储器的特点</a:t>
            </a:r>
            <a:endParaRPr kumimoji="1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49859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268413"/>
            <a:ext cx="7704138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使用半导体器件中分布电容上有无电荷来表示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0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和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1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代码。 </a:t>
            </a:r>
            <a:endParaRPr kumimoji="1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电源不掉电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的情况下，信息也会丢失，因此需要不断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刷新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。</a:t>
            </a:r>
            <a:endParaRPr kumimoji="1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存取速度慢，集成度高（容量大），价格低。</a:t>
            </a:r>
            <a:endParaRPr kumimoji="1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常用作内存条。</a:t>
            </a:r>
            <a:endParaRPr kumimoji="1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9396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041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6419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3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</a:t>
            </a: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SRAM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和</a:t>
            </a: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DRAM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的对比</a:t>
            </a:r>
            <a:endParaRPr kumimoji="1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64393" name="Group 201"/>
          <p:cNvGraphicFramePr>
            <a:graphicFrameLocks noGrp="1"/>
          </p:cNvGraphicFramePr>
          <p:nvPr>
            <p:ph idx="1"/>
          </p:nvPr>
        </p:nvGraphicFramePr>
        <p:xfrm>
          <a:off x="468313" y="1341438"/>
          <a:ext cx="8207375" cy="4249738"/>
        </p:xfrm>
        <a:graphic>
          <a:graphicData uri="http://schemas.openxmlformats.org/drawingml/2006/table">
            <a:tbl>
              <a:tblPr/>
              <a:tblGrid>
                <a:gridCol w="3095625"/>
                <a:gridCol w="2270125"/>
                <a:gridCol w="2841625"/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比较内容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SRAM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DRAM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436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存储信息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和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的方式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双稳态触发器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极间电容上的电荷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电源不掉电时 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信息稳定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信息会丢失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</a:tr>
              <a:tr h="42703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刷新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不需要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需要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集成度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低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高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</a:tr>
              <a:tr h="42703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容量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小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大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价格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高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低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</a:tr>
              <a:tr h="42703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速度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快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慢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适用场合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Cache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主存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</a:tr>
            </a:tbl>
          </a:graphicData>
        </a:graphic>
      </p:graphicFrame>
      <p:sp>
        <p:nvSpPr>
          <p:cNvPr id="60461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26439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2323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三、高性能的主存储器</a:t>
            </a:r>
            <a:endParaRPr kumimoji="1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23235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268413"/>
            <a:ext cx="7772400" cy="424815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1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FPM RAM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，</a:t>
            </a:r>
            <a:r>
              <a:rPr kumimoji="1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快速页模式动态存储器</a:t>
            </a:r>
            <a:endParaRPr kumimoji="1" lang="en-US" altLang="zh-CN" sz="28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1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CDRAM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，带</a:t>
            </a:r>
            <a:r>
              <a:rPr kumimoji="1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Cache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的</a:t>
            </a:r>
            <a:r>
              <a:rPr kumimoji="1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DRAM</a:t>
            </a:r>
            <a:endParaRPr kumimoji="1" lang="en-US" altLang="zh-CN" sz="28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1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SDRAM</a:t>
            </a:r>
            <a:r>
              <a:rPr kumimoji="1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(Synchronous Dynamic RAM)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，也称“同步</a:t>
            </a:r>
            <a:r>
              <a:rPr kumimoji="1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DRAM”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。  </a:t>
            </a:r>
            <a:endParaRPr kumimoji="1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1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RDRAM</a:t>
            </a:r>
            <a:r>
              <a:rPr kumimoji="1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(</a:t>
            </a:r>
            <a:r>
              <a:rPr kumimoji="1" lang="en-US" altLang="zh-CN" sz="2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Rambus</a:t>
            </a:r>
            <a:r>
              <a:rPr kumimoji="1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DRAM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）</a:t>
            </a:r>
            <a:endParaRPr kumimoji="1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1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DDR SDRAM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（双倍速率</a:t>
            </a:r>
            <a:r>
              <a:rPr kumimoji="1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SDRAM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），简称</a:t>
            </a:r>
            <a:r>
              <a:rPr kumimoji="1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DDR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。 </a:t>
            </a:r>
            <a:endParaRPr kumimoji="1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1444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2465" name="Rectangle 2"/>
          <p:cNvSpPr/>
          <p:nvPr/>
        </p:nvSpPr>
        <p:spPr>
          <a:xfrm>
            <a:off x="428625" y="357188"/>
            <a:ext cx="7072313" cy="14779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endParaRPr lang="en-US" altLang="zh-CN" sz="3600" dirty="0"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3600" dirty="0">
                <a:latin typeface="Times New Roman" panose="02020603050405020304" pitchFamily="18" charset="0"/>
                <a:ea typeface="楷体_GB2312" pitchFamily="49" charset="-122"/>
              </a:rPr>
              <a:t>1） </a:t>
            </a:r>
            <a:r>
              <a:rPr lang="en-US" altLang="zh-CN" sz="3600" dirty="0">
                <a:latin typeface="Times New Roman" panose="02020603050405020304" pitchFamily="18" charset="0"/>
                <a:ea typeface="楷体_GB2312" pitchFamily="49" charset="-122"/>
              </a:rPr>
              <a:t>FPM DRAM</a:t>
            </a:r>
            <a:endParaRPr lang="zh-CN" altLang="en-US" sz="360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62466" name="Rectangle 3"/>
          <p:cNvSpPr/>
          <p:nvPr/>
        </p:nvSpPr>
        <p:spPr>
          <a:xfrm>
            <a:off x="468313" y="1700213"/>
            <a:ext cx="8064500" cy="382587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pPr>
              <a:lnSpc>
                <a:spcPct val="125000"/>
              </a:lnSpc>
            </a:pPr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</a:rPr>
              <a:t>FPM DRAM</a:t>
            </a:r>
            <a:r>
              <a:rPr lang="zh-CN" altLang="en-US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</a:rPr>
              <a:t>：快速页模式动态存储器</a:t>
            </a:r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</a:rPr>
              <a:t>.  </a:t>
            </a:r>
            <a:endParaRPr lang="en-US" altLang="zh-CN" dirty="0">
              <a:solidFill>
                <a:schemeClr val="hlink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125000"/>
              </a:lnSpc>
            </a:pPr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</a:rPr>
              <a:t>根据程序的局部性原理来实现。</a:t>
            </a:r>
            <a:endParaRPr lang="zh-CN" altLang="en-US" dirty="0"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125000"/>
              </a:lnSpc>
            </a:pPr>
            <a:endParaRPr lang="zh-CN" altLang="en-US" dirty="0"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125000"/>
              </a:lnSpc>
            </a:pPr>
            <a:r>
              <a:rPr lang="zh-CN" altLang="en-US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页</a:t>
            </a:r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</a:rPr>
              <a:t>是指一个</a:t>
            </a:r>
            <a:r>
              <a:rPr lang="zh-CN" altLang="en-US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</a:rPr>
              <a:t>唯一的行地址</a:t>
            </a:r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</a:rPr>
              <a:t>和该行中</a:t>
            </a:r>
            <a:r>
              <a:rPr lang="zh-CN" altLang="en-US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</a:rPr>
              <a:t>所有的列地址</a:t>
            </a:r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</a:rPr>
              <a:t>确定的存储单元总和。</a:t>
            </a:r>
            <a:endParaRPr lang="zh-CN" altLang="en-US" dirty="0"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125000"/>
              </a:lnSpc>
            </a:pPr>
            <a:r>
              <a:rPr lang="zh-CN" altLang="en-US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</a:rPr>
              <a:t>       快速页模式</a:t>
            </a:r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</a:rPr>
              <a:t>允许在选定的行中对该行的每一个列地址进行连续的读</a:t>
            </a: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/</a:t>
            </a:r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</a:rPr>
              <a:t>写操作。 </a:t>
            </a:r>
            <a:endParaRPr lang="zh-CN" altLang="en-US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62467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6246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3489" name="Picture 2"/>
          <p:cNvPicPr>
            <a:picLocks noChangeAspect="1"/>
          </p:cNvPicPr>
          <p:nvPr/>
        </p:nvPicPr>
        <p:blipFill>
          <a:blip r:embed="rId1"/>
          <a:srcRect b="13728"/>
          <a:stretch>
            <a:fillRect/>
          </a:stretch>
        </p:blipFill>
        <p:spPr>
          <a:xfrm>
            <a:off x="0" y="188913"/>
            <a:ext cx="9144000" cy="63103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490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63491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63492" name="矩形 4">
            <a:hlinkClick r:id="rId2" action="ppaction://hlinkfile"/>
          </p:cNvPr>
          <p:cNvSpPr/>
          <p:nvPr/>
        </p:nvSpPr>
        <p:spPr>
          <a:xfrm>
            <a:off x="571500" y="5643563"/>
            <a:ext cx="1271588" cy="4619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3-12.swf</a:t>
            </a:r>
            <a:endParaRPr lang="zh-CN" altLang="en-US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451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5088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比较：</a:t>
            </a:r>
            <a:r>
              <a:rPr kumimoji="1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DRAM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的读</a:t>
            </a:r>
            <a:r>
              <a:rPr kumimoji="1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/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写过程</a:t>
            </a:r>
            <a:endParaRPr kumimoji="1" lang="zh-CN" altLang="en-US" sz="3600" b="1" i="0" u="none" strike="noStrike" kern="0" cap="none" spc="0" normalizeH="0" baseline="0" noProof="0" dirty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4515" name="Rectangle 5"/>
          <p:cNvSpPr/>
          <p:nvPr/>
        </p:nvSpPr>
        <p:spPr>
          <a:xfrm>
            <a:off x="-304800" y="3695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250886" name="Object 6"/>
          <p:cNvGraphicFramePr/>
          <p:nvPr/>
        </p:nvGraphicFramePr>
        <p:xfrm>
          <a:off x="179388" y="1484313"/>
          <a:ext cx="8496300" cy="334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1" imgW="6432550" imgH="2417445" progId="Visio.Drawing.11">
                  <p:embed/>
                </p:oleObj>
              </mc:Choice>
              <mc:Fallback>
                <p:oleObj name="" r:id="rId1" imgW="6432550" imgH="2417445" progId="Visio.Drawing.11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9388" y="1484313"/>
                        <a:ext cx="8496300" cy="3346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17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250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29438" y="6143625"/>
            <a:ext cx="1905000" cy="457200"/>
          </a:xfrm>
        </p:spPr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>
          <a:xfrm>
            <a:off x="642938" y="285750"/>
            <a:ext cx="7772400" cy="658813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存储器分类综述</a:t>
            </a:r>
            <a:endParaRPr kumimoji="1" lang="zh-CN" altLang="en-US" sz="3600" b="1" i="0" u="none" strike="noStrike" kern="0" cap="none" spc="0" normalizeH="0" baseline="0" noProof="0" dirty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75109" name="Rectangle 5"/>
          <p:cNvSpPr>
            <a:spLocks noChangeArrowheads="1"/>
          </p:cNvSpPr>
          <p:nvPr/>
        </p:nvSpPr>
        <p:spPr bwMode="auto">
          <a:xfrm>
            <a:off x="2000250" y="2071688"/>
            <a:ext cx="1651000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主存储器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175110" name="Rectangle 6"/>
          <p:cNvSpPr>
            <a:spLocks noChangeArrowheads="1"/>
          </p:cNvSpPr>
          <p:nvPr/>
        </p:nvSpPr>
        <p:spPr bwMode="auto">
          <a:xfrm>
            <a:off x="1928813" y="4929188"/>
            <a:ext cx="1962150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辅助存储器</a:t>
            </a: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175111" name="Rectangle 7"/>
          <p:cNvSpPr>
            <a:spLocks noChangeArrowheads="1"/>
          </p:cNvSpPr>
          <p:nvPr/>
        </p:nvSpPr>
        <p:spPr bwMode="auto">
          <a:xfrm>
            <a:off x="827088" y="2636838"/>
            <a:ext cx="623888" cy="13731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存储器</a:t>
            </a: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175112" name="Rectangle 8"/>
          <p:cNvSpPr>
            <a:spLocks noChangeArrowheads="1"/>
          </p:cNvSpPr>
          <p:nvPr/>
        </p:nvSpPr>
        <p:spPr bwMode="auto">
          <a:xfrm>
            <a:off x="4071938" y="1071563"/>
            <a:ext cx="993775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RAM</a:t>
            </a:r>
            <a:endParaRPr kumimoji="1" lang="en-US" altLang="zh-CN" sz="28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175113" name="Rectangle 9"/>
          <p:cNvSpPr>
            <a:spLocks noChangeArrowheads="1"/>
          </p:cNvSpPr>
          <p:nvPr/>
        </p:nvSpPr>
        <p:spPr bwMode="auto">
          <a:xfrm>
            <a:off x="4071938" y="2295525"/>
            <a:ext cx="1012825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ROM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175114" name="Rectangle 10"/>
          <p:cNvSpPr>
            <a:spLocks noChangeArrowheads="1"/>
          </p:cNvSpPr>
          <p:nvPr/>
        </p:nvSpPr>
        <p:spPr bwMode="auto">
          <a:xfrm>
            <a:off x="5368925" y="928688"/>
            <a:ext cx="1231900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SRAM</a:t>
            </a:r>
            <a:endParaRPr kumimoji="1" lang="en-US" altLang="zh-CN" sz="2800" b="1" i="0" u="none" strike="noStrike" kern="1200" cap="none" spc="0" normalizeH="0" baseline="0" noProof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175115" name="Rectangle 11"/>
          <p:cNvSpPr>
            <a:spLocks noChangeArrowheads="1"/>
          </p:cNvSpPr>
          <p:nvPr/>
        </p:nvSpPr>
        <p:spPr bwMode="auto">
          <a:xfrm>
            <a:off x="5368925" y="1360488"/>
            <a:ext cx="1254125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DRAM</a:t>
            </a:r>
            <a:endParaRPr kumimoji="1" lang="en-US" altLang="zh-CN" sz="2800" b="1" i="0" u="none" strike="noStrike" kern="1200" cap="none" spc="0" normalizeH="0" baseline="0" noProof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175116" name="Rectangle 12"/>
          <p:cNvSpPr>
            <a:spLocks noChangeArrowheads="1"/>
          </p:cNvSpPr>
          <p:nvPr/>
        </p:nvSpPr>
        <p:spPr bwMode="auto">
          <a:xfrm>
            <a:off x="4271963" y="4479925"/>
            <a:ext cx="898525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磁盘</a:t>
            </a: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175117" name="Rectangle 13"/>
          <p:cNvSpPr>
            <a:spLocks noChangeArrowheads="1"/>
          </p:cNvSpPr>
          <p:nvPr/>
        </p:nvSpPr>
        <p:spPr bwMode="auto">
          <a:xfrm>
            <a:off x="4233863" y="5649913"/>
            <a:ext cx="895350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光盘</a:t>
            </a: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175118" name="Rectangle 14"/>
          <p:cNvSpPr>
            <a:spLocks noChangeArrowheads="1"/>
          </p:cNvSpPr>
          <p:nvPr/>
        </p:nvSpPr>
        <p:spPr bwMode="auto">
          <a:xfrm>
            <a:off x="5429250" y="4143375"/>
            <a:ext cx="898525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软盘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175119" name="Rectangle 15"/>
          <p:cNvSpPr>
            <a:spLocks noChangeArrowheads="1"/>
          </p:cNvSpPr>
          <p:nvPr/>
        </p:nvSpPr>
        <p:spPr bwMode="auto">
          <a:xfrm>
            <a:off x="5386388" y="4641850"/>
            <a:ext cx="898525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硬盘</a:t>
            </a: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175120" name="AutoShape 16"/>
          <p:cNvSpPr/>
          <p:nvPr/>
        </p:nvSpPr>
        <p:spPr>
          <a:xfrm>
            <a:off x="1500188" y="2428875"/>
            <a:ext cx="428625" cy="2797175"/>
          </a:xfrm>
          <a:prstGeom prst="leftBrace">
            <a:avLst>
              <a:gd name="adj1" fmla="val 61694"/>
              <a:gd name="adj2" fmla="val 43949"/>
            </a:avLst>
          </a:prstGeom>
          <a:noFill/>
          <a:ln w="2857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75121" name="AutoShape 17"/>
          <p:cNvSpPr/>
          <p:nvPr/>
        </p:nvSpPr>
        <p:spPr>
          <a:xfrm>
            <a:off x="3776663" y="1144588"/>
            <a:ext cx="366712" cy="2784475"/>
          </a:xfrm>
          <a:prstGeom prst="leftBrace">
            <a:avLst>
              <a:gd name="adj1" fmla="val 55998"/>
              <a:gd name="adj2" fmla="val 43949"/>
            </a:avLst>
          </a:prstGeom>
          <a:noFill/>
          <a:ln w="2857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75122" name="AutoShape 18"/>
          <p:cNvSpPr/>
          <p:nvPr/>
        </p:nvSpPr>
        <p:spPr>
          <a:xfrm>
            <a:off x="3944938" y="4570413"/>
            <a:ext cx="293687" cy="1901825"/>
          </a:xfrm>
          <a:prstGeom prst="leftBrace">
            <a:avLst>
              <a:gd name="adj1" fmla="val 42661"/>
              <a:gd name="adj2" fmla="val 43949"/>
            </a:avLst>
          </a:prstGeom>
          <a:noFill/>
          <a:ln w="2857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75123" name="AutoShape 19"/>
          <p:cNvSpPr/>
          <p:nvPr/>
        </p:nvSpPr>
        <p:spPr>
          <a:xfrm>
            <a:off x="5153025" y="1000125"/>
            <a:ext cx="144463" cy="720725"/>
          </a:xfrm>
          <a:prstGeom prst="leftBrace">
            <a:avLst>
              <a:gd name="adj1" fmla="val 41390"/>
              <a:gd name="adj2" fmla="val 42204"/>
            </a:avLst>
          </a:prstGeom>
          <a:noFill/>
          <a:ln w="2857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75124" name="AutoShape 20"/>
          <p:cNvSpPr/>
          <p:nvPr/>
        </p:nvSpPr>
        <p:spPr>
          <a:xfrm>
            <a:off x="5170488" y="4354513"/>
            <a:ext cx="215900" cy="722312"/>
          </a:xfrm>
          <a:prstGeom prst="leftBrace">
            <a:avLst>
              <a:gd name="adj1" fmla="val 27755"/>
              <a:gd name="adj2" fmla="val 47120"/>
            </a:avLst>
          </a:prstGeom>
          <a:noFill/>
          <a:ln w="2857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75125" name="Rectangle 21"/>
          <p:cNvSpPr>
            <a:spLocks noChangeArrowheads="1"/>
          </p:cNvSpPr>
          <p:nvPr/>
        </p:nvSpPr>
        <p:spPr bwMode="auto">
          <a:xfrm>
            <a:off x="6664325" y="928688"/>
            <a:ext cx="1584325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→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Cache</a:t>
            </a:r>
            <a:endParaRPr kumimoji="1" lang="en-US" altLang="zh-CN" sz="2800" b="1" i="0" u="none" strike="noStrike" kern="1200" cap="none" spc="0" normalizeH="0" baseline="0" noProof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175127" name="Rectangle 23"/>
          <p:cNvSpPr>
            <a:spLocks noChangeArrowheads="1"/>
          </p:cNvSpPr>
          <p:nvPr/>
        </p:nvSpPr>
        <p:spPr bwMode="auto">
          <a:xfrm>
            <a:off x="4233863" y="5073650"/>
            <a:ext cx="895350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磁带</a:t>
            </a: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175128" name="AutoShape 24"/>
          <p:cNvSpPr/>
          <p:nvPr/>
        </p:nvSpPr>
        <p:spPr>
          <a:xfrm>
            <a:off x="5080000" y="1936750"/>
            <a:ext cx="288925" cy="1655763"/>
          </a:xfrm>
          <a:prstGeom prst="leftBrace">
            <a:avLst>
              <a:gd name="adj1" fmla="val 47544"/>
              <a:gd name="adj2" fmla="val 42204"/>
            </a:avLst>
          </a:prstGeom>
          <a:noFill/>
          <a:ln w="2857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75129" name="Rectangle 25"/>
          <p:cNvSpPr>
            <a:spLocks noChangeArrowheads="1"/>
          </p:cNvSpPr>
          <p:nvPr/>
        </p:nvSpPr>
        <p:spPr bwMode="auto">
          <a:xfrm>
            <a:off x="5368925" y="1863725"/>
            <a:ext cx="1703388" cy="18161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MROM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PROM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EPROM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E</a:t>
            </a:r>
            <a:r>
              <a:rPr kumimoji="1" lang="en-US" altLang="zh-CN" sz="2800" b="1" i="0" u="none" strike="noStrike" kern="1200" cap="none" spc="0" normalizeH="0" baseline="3000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2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PROM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175130" name="AutoShape 26"/>
          <p:cNvSpPr/>
          <p:nvPr/>
        </p:nvSpPr>
        <p:spPr>
          <a:xfrm>
            <a:off x="5170488" y="5289550"/>
            <a:ext cx="215900" cy="739775"/>
          </a:xfrm>
          <a:prstGeom prst="leftBrace">
            <a:avLst>
              <a:gd name="adj1" fmla="val 49858"/>
              <a:gd name="adj2" fmla="val 47120"/>
            </a:avLst>
          </a:prstGeom>
          <a:noFill/>
          <a:ln w="2857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75131" name="Rectangle 27"/>
          <p:cNvSpPr>
            <a:spLocks noChangeArrowheads="1"/>
          </p:cNvSpPr>
          <p:nvPr/>
        </p:nvSpPr>
        <p:spPr bwMode="auto">
          <a:xfrm>
            <a:off x="5386388" y="5218113"/>
            <a:ext cx="1647825" cy="10144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CD-ROM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WORM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EOD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26" name="Rectangle 9"/>
          <p:cNvSpPr>
            <a:spLocks noChangeArrowheads="1"/>
          </p:cNvSpPr>
          <p:nvPr/>
        </p:nvSpPr>
        <p:spPr bwMode="auto">
          <a:xfrm>
            <a:off x="4214813" y="3643313"/>
            <a:ext cx="2386013" cy="5222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NOR  FLASH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2" name="Rectangle 9"/>
          <p:cNvSpPr>
            <a:spLocks noChangeArrowheads="1"/>
          </p:cNvSpPr>
          <p:nvPr/>
        </p:nvSpPr>
        <p:spPr bwMode="auto">
          <a:xfrm>
            <a:off x="4271963" y="6110288"/>
            <a:ext cx="3730625" cy="5222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NAND  FLASH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9243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17511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" fill="hold"/>
                                        <p:tgtEl>
                                          <p:spTgt spid="17512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" fill="hold"/>
                                        <p:tgtEl>
                                          <p:spTgt spid="17510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6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" fill="hold"/>
                                        <p:tgtEl>
                                          <p:spTgt spid="17511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" fill="hold"/>
                                        <p:tgtEl>
                                          <p:spTgt spid="17512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" fill="hold"/>
                                        <p:tgtEl>
                                          <p:spTgt spid="17511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" fill="hold"/>
                                        <p:tgtEl>
                                          <p:spTgt spid="17511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" fill="hold"/>
                                        <p:tgtEl>
                                          <p:spTgt spid="17512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5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" fill="hold"/>
                                        <p:tgtEl>
                                          <p:spTgt spid="17511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" fill="hold"/>
                                        <p:tgtEl>
                                          <p:spTgt spid="17511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4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" fill="hold"/>
                                        <p:tgtEl>
                                          <p:spTgt spid="17512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" fill="hold"/>
                                        <p:tgtEl>
                                          <p:spTgt spid="17512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49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" fill="hold"/>
                                        <p:tgtEl>
                                          <p:spTgt spid="17512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" fill="hold"/>
                                        <p:tgtEl>
                                          <p:spTgt spid="17512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5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" fill="hold"/>
                                        <p:tgtEl>
                                          <p:spTgt spid="17511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60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" fill="hold"/>
                                        <p:tgtEl>
                                          <p:spTgt spid="17512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6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" fill="hold"/>
                                        <p:tgtEl>
                                          <p:spTgt spid="17511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" fill="hold"/>
                                        <p:tgtEl>
                                          <p:spTgt spid="17512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7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" fill="hold"/>
                                        <p:tgtEl>
                                          <p:spTgt spid="17511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7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" fill="hold"/>
                                        <p:tgtEl>
                                          <p:spTgt spid="17511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" fill="hold"/>
                                        <p:tgtEl>
                                          <p:spTgt spid="17513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2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" fill="hold"/>
                                        <p:tgtEl>
                                          <p:spTgt spid="17513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5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" fill="hold"/>
                                        <p:tgtEl>
                                          <p:spTgt spid="2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" fill="hold"/>
                                        <p:tgtEl>
                                          <p:spTgt spid="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109" grpId="0"/>
      <p:bldP spid="175110" grpId="0"/>
      <p:bldP spid="175111" grpId="0"/>
      <p:bldP spid="175112" grpId="0"/>
      <p:bldP spid="175113" grpId="0"/>
      <p:bldP spid="175114" grpId="0"/>
      <p:bldP spid="175115" grpId="0"/>
      <p:bldP spid="175116" grpId="0"/>
      <p:bldP spid="175117" grpId="0"/>
      <p:bldP spid="175118" grpId="0"/>
      <p:bldP spid="175119" grpId="0"/>
      <p:bldP spid="175120" grpId="0" animBg="1"/>
      <p:bldP spid="175121" grpId="0" animBg="1"/>
      <p:bldP spid="175122" grpId="0" bldLvl="0" animBg="1"/>
      <p:bldP spid="175123" grpId="0" animBg="1"/>
      <p:bldP spid="175124" grpId="0" animBg="1"/>
      <p:bldP spid="175125" grpId="0" bldLvl="0" animBg="1"/>
      <p:bldP spid="175127" grpId="0"/>
      <p:bldP spid="175128" grpId="0" animBg="1"/>
      <p:bldP spid="175129" grpId="0"/>
      <p:bldP spid="175130" grpId="0" bldLvl="0" animBg="1"/>
      <p:bldP spid="175131" grpId="0" bldLvl="0" animBg="1"/>
      <p:bldP spid="26" grpId="0" bldLvl="0" animBg="1"/>
      <p:bldP spid="2" grpId="0" bldLvl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5537" name="Rectangle 2"/>
          <p:cNvSpPr/>
          <p:nvPr/>
        </p:nvSpPr>
        <p:spPr>
          <a:xfrm>
            <a:off x="250825" y="692150"/>
            <a:ext cx="8640763" cy="509270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</a:rPr>
              <a:t>CDRAM</a:t>
            </a:r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</a:rPr>
              <a:t>：带高速缓冲存储器（</a:t>
            </a: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cache</a:t>
            </a:r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</a:rPr>
              <a:t>）的动态存储器，在通常的</a:t>
            </a: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DRAM</a:t>
            </a:r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</a:rPr>
              <a:t>芯片内又集成了一个小容量的</a:t>
            </a: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SRAM</a:t>
            </a:r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</a:rPr>
              <a:t>，从而使</a:t>
            </a: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DRAM</a:t>
            </a:r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</a:rPr>
              <a:t>芯片的性能得到显著改进。</a:t>
            </a:r>
            <a:endParaRPr lang="zh-CN" altLang="en-US" dirty="0"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</a:rPr>
              <a:t>       如果连续的地址高</a:t>
            </a: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11</a:t>
            </a:r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</a:rPr>
              <a:t>位相同，意味着属于同一行地址，那么连续变动的</a:t>
            </a: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9</a:t>
            </a:r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</a:rPr>
              <a:t>位列地址就会使</a:t>
            </a: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SRAM</a:t>
            </a:r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</a:rPr>
              <a:t>中相应位组连续读出，这称为</a:t>
            </a:r>
            <a:r>
              <a:rPr lang="zh-CN" altLang="en-US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</a:rPr>
              <a:t>猝发式读取</a:t>
            </a:r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</a:rPr>
              <a:t>。</a:t>
            </a:r>
            <a:endParaRPr lang="zh-CN" altLang="en-US" dirty="0"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</a:rPr>
              <a:t>        其它优点：</a:t>
            </a: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</a:rPr>
              <a:t>）</a:t>
            </a: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SRAM</a:t>
            </a:r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</a:rPr>
              <a:t>读出的同时可以对</a:t>
            </a: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DRAM</a:t>
            </a:r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</a:rPr>
              <a:t>进行刷新；</a:t>
            </a: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</a:rPr>
              <a:t>）允许在写操作完成的同时启动同一行的读操作。</a:t>
            </a:r>
            <a:endParaRPr lang="zh-CN" altLang="en-US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65538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65539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6561" name="Picture 2"/>
          <p:cNvPicPr>
            <a:picLocks noChangeAspect="1"/>
          </p:cNvPicPr>
          <p:nvPr/>
        </p:nvPicPr>
        <p:blipFill>
          <a:blip r:embed="rId1"/>
          <a:srcRect b="14844"/>
          <a:stretch>
            <a:fillRect/>
          </a:stretch>
        </p:blipFill>
        <p:spPr>
          <a:xfrm>
            <a:off x="0" y="260350"/>
            <a:ext cx="9144000" cy="6229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6562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66563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66564" name="矩形 4">
            <a:hlinkClick r:id="rId2" action="ppaction://hlinkfile"/>
          </p:cNvPr>
          <p:cNvSpPr/>
          <p:nvPr/>
        </p:nvSpPr>
        <p:spPr>
          <a:xfrm>
            <a:off x="428625" y="5643563"/>
            <a:ext cx="1271588" cy="4619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3-13.swf</a:t>
            </a:r>
            <a:endParaRPr lang="zh-CN" altLang="en-US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7585" name="Rectangle 2"/>
          <p:cNvSpPr/>
          <p:nvPr/>
        </p:nvSpPr>
        <p:spPr>
          <a:xfrm>
            <a:off x="539750" y="404813"/>
            <a:ext cx="7632700" cy="564832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</a:rPr>
              <a:t>SDRAM</a:t>
            </a:r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</a:rPr>
              <a:t>：同步型动态存储器。</a:t>
            </a:r>
            <a:endParaRPr lang="zh-CN" altLang="en-US" dirty="0"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</a:rPr>
              <a:t>计算机系统中的</a:t>
            </a: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CPU</a:t>
            </a:r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</a:rPr>
              <a:t>使用的是系统时钟，</a:t>
            </a:r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</a:rPr>
              <a:t>SDRAM</a:t>
            </a:r>
            <a:r>
              <a:rPr lang="zh-CN" altLang="en-US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</a:rPr>
              <a:t>的操作要求与系统时钟相同步</a:t>
            </a:r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</a:rPr>
              <a:t>.</a:t>
            </a:r>
            <a:endParaRPr lang="en-US" altLang="zh-CN" dirty="0">
              <a:solidFill>
                <a:schemeClr val="hlink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</a:rPr>
              <a:t>在系统时钟的控制下从</a:t>
            </a: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CPU</a:t>
            </a:r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</a:rPr>
              <a:t>获得地址、数据和控制信息。</a:t>
            </a:r>
            <a:endParaRPr lang="zh-CN" altLang="en-US" dirty="0"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</a:rPr>
              <a:t>换句话说，它与</a:t>
            </a: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CPU</a:t>
            </a:r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</a:rPr>
              <a:t>的数据交换同步于外部的系统时钟信号，并且以</a:t>
            </a: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CPU/</a:t>
            </a:r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</a:rPr>
              <a:t>存储器总线的最高速度运行，而不需要插入等待状态。 </a:t>
            </a:r>
            <a:endParaRPr lang="zh-CN" altLang="en-US" dirty="0"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SDRAM</a:t>
            </a:r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</a:rPr>
              <a:t>的特殊之处：</a:t>
            </a:r>
            <a:endParaRPr lang="zh-CN" altLang="en-US" dirty="0"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</a:rPr>
              <a:t>        模式寄存器及相关控制逻辑。</a:t>
            </a:r>
            <a:endParaRPr lang="zh-CN" altLang="en-US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67586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6758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8609" name="Picture 2"/>
          <p:cNvPicPr>
            <a:picLocks noChangeAspect="1"/>
          </p:cNvPicPr>
          <p:nvPr/>
        </p:nvPicPr>
        <p:blipFill>
          <a:blip r:embed="rId1"/>
          <a:srcRect b="5847"/>
          <a:stretch>
            <a:fillRect/>
          </a:stretch>
        </p:blipFill>
        <p:spPr>
          <a:xfrm>
            <a:off x="0" y="0"/>
            <a:ext cx="9144000" cy="6888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8610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68611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68612" name="矩形 4">
            <a:hlinkClick r:id="rId2" action="ppaction://hlinkfile"/>
          </p:cNvPr>
          <p:cNvSpPr/>
          <p:nvPr/>
        </p:nvSpPr>
        <p:spPr>
          <a:xfrm>
            <a:off x="7500938" y="5715000"/>
            <a:ext cx="1271587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3-14.swf</a:t>
            </a:r>
            <a:endParaRPr lang="zh-CN" altLang="en-US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963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2225"/>
            <a:ext cx="9144000" cy="6835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9634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6963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0657" name="Picture 2"/>
          <p:cNvPicPr>
            <a:picLocks noChangeAspect="1"/>
          </p:cNvPicPr>
          <p:nvPr/>
        </p:nvPicPr>
        <p:blipFill>
          <a:blip r:embed="rId1"/>
          <a:srcRect b="14844"/>
          <a:stretch>
            <a:fillRect/>
          </a:stretch>
        </p:blipFill>
        <p:spPr>
          <a:xfrm>
            <a:off x="785813" y="1733550"/>
            <a:ext cx="7416800" cy="5053013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93187" name="Group 3"/>
          <p:cNvGraphicFramePr>
            <a:graphicFrameLocks noGrp="1"/>
          </p:cNvGraphicFramePr>
          <p:nvPr/>
        </p:nvGraphicFramePr>
        <p:xfrm>
          <a:off x="395288" y="188913"/>
          <a:ext cx="8569325" cy="1524000"/>
        </p:xfrm>
        <a:graphic>
          <a:graphicData uri="http://schemas.openxmlformats.org/drawingml/2006/table">
            <a:tbl>
              <a:tblPr/>
              <a:tblGrid>
                <a:gridCol w="220662"/>
                <a:gridCol w="8348663"/>
              </a:tblGrid>
              <a:tr h="15224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endParaRPr kumimoji="0" lang="zh-CN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3.2.6 DRAM</a:t>
                      </a:r>
                      <a:r>
                        <a:rPr kumimoji="0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主存读</a:t>
                      </a: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/</a:t>
                      </a:r>
                      <a:r>
                        <a:rPr kumimoji="0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写的正确性校验</a:t>
                      </a:r>
                      <a:endParaRPr kumimoji="0" lang="zh-CN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DRAM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通常用做主存储器，其读写操作的正确性与可靠性至关重要。为此除了正常的数据位宽度，还增加了附加位，用于读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/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写操作正确性校验。增加的附加位也要同数据位一起写入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DRAM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中保存，如图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3.16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所示。 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0666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70667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667500" y="6215063"/>
            <a:ext cx="1905000" cy="457200"/>
          </a:xfrm>
        </p:spPr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70668" name="矩形 5">
            <a:hlinkClick r:id="rId2" action="ppaction://hlinkfile"/>
          </p:cNvPr>
          <p:cNvSpPr/>
          <p:nvPr/>
        </p:nvSpPr>
        <p:spPr>
          <a:xfrm>
            <a:off x="4429125" y="5643563"/>
            <a:ext cx="1271588" cy="4619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3-16.swf</a:t>
            </a:r>
            <a:endParaRPr lang="zh-CN" altLang="en-US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81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6624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三、只读存储器</a:t>
            </a:r>
            <a:r>
              <a:rPr kumimoji="1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ROM</a:t>
            </a:r>
            <a:endParaRPr kumimoji="1" lang="en-US" altLang="zh-CN" sz="3600" b="1" i="0" u="none" strike="noStrike" kern="0" cap="none" spc="0" normalizeH="0" baseline="0" noProof="0" dirty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662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268413"/>
            <a:ext cx="3311525" cy="367347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MROM</a:t>
            </a:r>
            <a:endParaRPr kumimoji="1" lang="en-US" altLang="zh-CN" sz="32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PROM</a:t>
            </a:r>
            <a:endParaRPr kumimoji="1" lang="en-US" altLang="zh-CN" sz="32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EPROM</a:t>
            </a:r>
            <a:endParaRPr kumimoji="1" lang="en-US" altLang="zh-CN" sz="32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</a:t>
            </a:r>
            <a:r>
              <a:rPr kumimoji="1" lang="en-US" altLang="zh-CN" sz="3200" b="1" i="0" u="none" strike="noStrike" kern="0" cap="none" spc="0" normalizeH="0" baseline="3000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</a:t>
            </a:r>
            <a:r>
              <a:rPr kumimoji="1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PROM</a:t>
            </a:r>
            <a:endParaRPr kumimoji="1" lang="en-US" altLang="zh-CN" sz="32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Flash Memory</a:t>
            </a:r>
            <a:endParaRPr kumimoji="1" lang="en-US" altLang="zh-CN" sz="32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aphicFrame>
        <p:nvGraphicFramePr>
          <p:cNvPr id="71684" name="Object 4"/>
          <p:cNvGraphicFramePr/>
          <p:nvPr>
            <p:ph sz="half" idx="2"/>
          </p:nvPr>
        </p:nvGraphicFramePr>
        <p:xfrm>
          <a:off x="3492500" y="1125538"/>
          <a:ext cx="5111750" cy="457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" r:id="rId2" imgW="3037205" imgH="2722245" progId="Visio.Drawing.11">
                  <p:embed/>
                </p:oleObj>
              </mc:Choice>
              <mc:Fallback>
                <p:oleObj name="" r:id="rId2" imgW="3037205" imgH="2722245" progId="Visio.Drawing.11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92500" y="1125538"/>
                        <a:ext cx="5111750" cy="457835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5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2705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6624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ROM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存储器中“编程”</a:t>
            </a:r>
            <a:endParaRPr kumimoji="1" lang="en-US" altLang="zh-CN" sz="3600" b="1" i="0" u="none" strike="noStrike" kern="0" cap="none" spc="0" normalizeH="0" baseline="0" noProof="0" dirty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2707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72708" name="矩形 8"/>
          <p:cNvSpPr/>
          <p:nvPr/>
        </p:nvSpPr>
        <p:spPr>
          <a:xfrm>
            <a:off x="357188" y="1350963"/>
            <a:ext cx="8358187" cy="15700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</a:rPr>
              <a:t>只读内存（</a:t>
            </a: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Read-Only Memory</a:t>
            </a:r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</a:rPr>
              <a:t>）是一种只能读取指令和数据的内存。</a:t>
            </a:r>
            <a:endParaRPr lang="zh-CN" altLang="en-US" dirty="0">
              <a:latin typeface="Times New Roman" panose="02020603050405020304" pitchFamily="18" charset="0"/>
              <a:ea typeface="楷体_GB2312" pitchFamily="49" charset="-122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</a:rPr>
              <a:t>在制造过程中，由存储器厂商或用户将指令和数据以一特制软件流程写入（烧录）到存储体中，该写入方法称为“编程”</a:t>
            </a:r>
            <a:endParaRPr lang="zh-CN" altLang="en-US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3729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3730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73731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475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4754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7475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grpSp>
        <p:nvGrpSpPr>
          <p:cNvPr id="2" name="Group 2"/>
          <p:cNvGrpSpPr/>
          <p:nvPr/>
        </p:nvGrpSpPr>
        <p:grpSpPr>
          <a:xfrm>
            <a:off x="611188" y="692150"/>
            <a:ext cx="8135937" cy="5965825"/>
            <a:chOff x="385" y="436"/>
            <a:chExt cx="5125" cy="3758"/>
          </a:xfrm>
        </p:grpSpPr>
        <p:pic>
          <p:nvPicPr>
            <p:cNvPr id="10243" name="Picture 3" descr="2-20"/>
            <p:cNvPicPr>
              <a:picLocks noChangeAspect="1"/>
            </p:cNvPicPr>
            <p:nvPr/>
          </p:nvPicPr>
          <p:blipFill>
            <a:blip r:embed="rId1">
              <a:grayscl/>
            </a:blip>
            <a:srcRect l="15594" t="9479" r="5502" b="-375"/>
            <a:stretch>
              <a:fillRect/>
            </a:stretch>
          </p:blipFill>
          <p:spPr>
            <a:xfrm>
              <a:off x="793" y="436"/>
              <a:ext cx="4128" cy="2303"/>
            </a:xfrm>
            <a:prstGeom prst="rect">
              <a:avLst/>
            </a:prstGeom>
            <a:noFill/>
            <a:ln w="9525">
              <a:noFill/>
            </a:ln>
          </p:spPr>
        </p:pic>
        <p:graphicFrame>
          <p:nvGraphicFramePr>
            <p:cNvPr id="10244" name="Object 4"/>
            <p:cNvGraphicFramePr/>
            <p:nvPr/>
          </p:nvGraphicFramePr>
          <p:xfrm>
            <a:off x="385" y="2750"/>
            <a:ext cx="3878" cy="14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6" name="" r:id="rId2" imgW="6029325" imgH="3238500" progId="Paint.Picture">
                    <p:embed/>
                  </p:oleObj>
                </mc:Choice>
                <mc:Fallback>
                  <p:oleObj name="" r:id="rId2" imgW="6029325" imgH="3238500" progId="Paint.Picture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3"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85" y="2750"/>
                          <a:ext cx="3878" cy="144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45" name="Text Box 5"/>
            <p:cNvSpPr txBox="1"/>
            <p:nvPr/>
          </p:nvSpPr>
          <p:spPr>
            <a:xfrm>
              <a:off x="4280" y="2886"/>
              <a:ext cx="1230" cy="32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ctr"/>
            <a:p>
              <a:pPr algn="just"/>
              <a:r>
                <a:rPr lang="en-US" altLang="zh-CN" b="1" dirty="0">
                  <a:solidFill>
                    <a:schemeClr val="hlink"/>
                  </a:solidFill>
                  <a:latin typeface="楷体_GB2312" pitchFamily="49" charset="-122"/>
                  <a:ea typeface="楷体_GB2312" pitchFamily="49" charset="-122"/>
                </a:rPr>
                <a:t>RAMBUS</a:t>
              </a:r>
              <a:r>
                <a:rPr lang="zh-CN" altLang="en-US" b="1" dirty="0">
                  <a:solidFill>
                    <a:schemeClr val="hlink"/>
                  </a:solidFill>
                  <a:latin typeface="楷体_GB2312" pitchFamily="49" charset="-122"/>
                  <a:ea typeface="楷体_GB2312" pitchFamily="49" charset="-122"/>
                </a:rPr>
                <a:t>内存条</a:t>
              </a:r>
              <a:endParaRPr lang="zh-CN" altLang="en-US" b="1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0246" name="Text Box 6"/>
            <p:cNvSpPr txBox="1"/>
            <p:nvPr/>
          </p:nvSpPr>
          <p:spPr>
            <a:xfrm>
              <a:off x="4059" y="3566"/>
              <a:ext cx="1133" cy="403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p>
              <a:pPr algn="just"/>
              <a:r>
                <a:rPr lang="en-US" altLang="zh-CN" b="1" dirty="0">
                  <a:solidFill>
                    <a:schemeClr val="hlink"/>
                  </a:solidFill>
                  <a:latin typeface="楷体_GB2312" pitchFamily="49" charset="-122"/>
                  <a:ea typeface="楷体_GB2312" pitchFamily="49" charset="-122"/>
                </a:rPr>
                <a:t>DDR </a:t>
              </a:r>
              <a:r>
                <a:rPr lang="zh-CN" altLang="en-US" b="1" dirty="0">
                  <a:solidFill>
                    <a:schemeClr val="hlink"/>
                  </a:solidFill>
                  <a:latin typeface="楷体_GB2312" pitchFamily="49" charset="-122"/>
                  <a:ea typeface="楷体_GB2312" pitchFamily="49" charset="-122"/>
                </a:rPr>
                <a:t>内存条</a:t>
              </a:r>
              <a:endParaRPr lang="zh-CN" altLang="en-US" b="1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10247" name="Rectangle 7"/>
          <p:cNvSpPr/>
          <p:nvPr/>
        </p:nvSpPr>
        <p:spPr>
          <a:xfrm>
            <a:off x="323850" y="404813"/>
            <a:ext cx="1306513" cy="87153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algn="ctr"/>
            <a:r>
              <a:rPr lang="zh-CN" altLang="en-US" sz="4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内存</a:t>
            </a:r>
            <a:endParaRPr lang="zh-CN" altLang="en-US" sz="44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248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5777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5778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75779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6801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6802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76803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7825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7826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7782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8849" name="Rectangle 2"/>
          <p:cNvSpPr/>
          <p:nvPr/>
        </p:nvSpPr>
        <p:spPr>
          <a:xfrm>
            <a:off x="428625" y="571500"/>
            <a:ext cx="8135938" cy="611187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F60E35"/>
                </a:solidFill>
                <a:latin typeface="Times New Roman" panose="02020603050405020304" pitchFamily="18" charset="0"/>
                <a:ea typeface="楷体_GB2312" pitchFamily="49" charset="-122"/>
              </a:rPr>
              <a:t>FLASH</a:t>
            </a:r>
            <a:r>
              <a:rPr lang="zh-CN" altLang="en-US" b="1" dirty="0">
                <a:solidFill>
                  <a:srgbClr val="F60E35"/>
                </a:solidFill>
                <a:latin typeface="Times New Roman" panose="02020603050405020304" pitchFamily="18" charset="0"/>
                <a:ea typeface="楷体_GB2312" pitchFamily="49" charset="-122"/>
              </a:rPr>
              <a:t>存储元 </a:t>
            </a:r>
            <a:endParaRPr lang="zh-CN" altLang="en-US" b="1" dirty="0">
              <a:solidFill>
                <a:srgbClr val="F60E35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rPr>
              <a:t>       </a:t>
            </a:r>
            <a:r>
              <a:rPr lang="en-US" altLang="zh-CN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itchFamily="49" charset="-122"/>
              </a:rPr>
              <a:t>FLASH</a:t>
            </a:r>
            <a:r>
              <a:rPr lang="zh-CN" altLang="en-US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itchFamily="49" charset="-122"/>
              </a:rPr>
              <a:t>存储器也翻译成闪速存储器，它是高密度非失易失性的读</a:t>
            </a:r>
            <a:r>
              <a:rPr lang="en-US" altLang="zh-CN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itchFamily="49" charset="-122"/>
              </a:rPr>
              <a:t>/</a:t>
            </a:r>
            <a:r>
              <a:rPr lang="zh-CN" altLang="en-US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itchFamily="49" charset="-122"/>
              </a:rPr>
              <a:t>写存储器。高密度意味着它具有巨大比特数目的存储容量。非易失性意味着存放的数据在没有电源的情况下可以长期保存。总之，它既有</a:t>
            </a:r>
            <a:r>
              <a:rPr lang="en-US" altLang="zh-CN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itchFamily="49" charset="-122"/>
              </a:rPr>
              <a:t>RAM</a:t>
            </a:r>
            <a:r>
              <a:rPr lang="zh-CN" altLang="en-US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itchFamily="49" charset="-122"/>
              </a:rPr>
              <a:t>的优点，又有</a:t>
            </a:r>
            <a:r>
              <a:rPr lang="en-US" altLang="zh-CN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itchFamily="49" charset="-122"/>
              </a:rPr>
              <a:t>ROM</a:t>
            </a:r>
            <a:r>
              <a:rPr lang="zh-CN" altLang="en-US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itchFamily="49" charset="-122"/>
              </a:rPr>
              <a:t>的优点，称得上是存储技术划时代的进展。 </a:t>
            </a:r>
            <a:endParaRPr lang="zh-CN" altLang="en-US" b="1" dirty="0">
              <a:solidFill>
                <a:srgbClr val="100004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itchFamily="49" charset="-122"/>
              </a:rPr>
              <a:t>读操作时，</a:t>
            </a:r>
            <a:r>
              <a:rPr lang="zh-CN" altLang="en-US" b="1" dirty="0">
                <a:solidFill>
                  <a:srgbClr val="F60E35"/>
                </a:solidFill>
                <a:latin typeface="Times New Roman" panose="02020603050405020304" pitchFamily="18" charset="0"/>
                <a:ea typeface="楷体_GB2312" pitchFamily="49" charset="-122"/>
              </a:rPr>
              <a:t>在某一时间只有一条行选择线被激活。</a:t>
            </a:r>
            <a:endParaRPr lang="zh-CN" altLang="en-US" b="1" dirty="0">
              <a:solidFill>
                <a:srgbClr val="100004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itchFamily="49" charset="-122"/>
              </a:rPr>
              <a:t>        假定某个存储元原存</a:t>
            </a:r>
            <a:r>
              <a:rPr lang="en-US" altLang="zh-CN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zh-CN" altLang="en-US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itchFamily="49" charset="-122"/>
              </a:rPr>
              <a:t>，那么晶体管导通，与它所在位线接通，有电流通过位线，所经过的负载上产生一个电压降。这个电压降送到比较器的一个输入端，与另一端输入的参照电压做比较，比较器输出一个标志为逻辑</a:t>
            </a:r>
            <a:r>
              <a:rPr lang="en-US" altLang="zh-CN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zh-CN" altLang="en-US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itchFamily="49" charset="-122"/>
              </a:rPr>
              <a:t>的电平。</a:t>
            </a:r>
            <a:endParaRPr lang="zh-CN" altLang="en-US" b="1" dirty="0">
              <a:solidFill>
                <a:srgbClr val="100004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如果某个存储元原先存</a:t>
            </a:r>
            <a:r>
              <a:rPr lang="en-US" altLang="zh-CN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lang="zh-CN" altLang="en-US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itchFamily="49" charset="-122"/>
              </a:rPr>
              <a:t>，那么晶体管不导通，位线上没有电流，比较器输出端则产生一个标志为逻辑</a:t>
            </a:r>
            <a:r>
              <a:rPr lang="en-US" altLang="zh-CN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lang="zh-CN" altLang="en-US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itchFamily="49" charset="-122"/>
              </a:rPr>
              <a:t>的电平。</a:t>
            </a:r>
            <a:endParaRPr lang="zh-CN" altLang="en-US" b="1" dirty="0">
              <a:solidFill>
                <a:srgbClr val="100004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78850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78851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9873" name="Picture 2"/>
          <p:cNvPicPr>
            <a:picLocks noChangeAspect="1"/>
          </p:cNvPicPr>
          <p:nvPr/>
        </p:nvPicPr>
        <p:blipFill>
          <a:blip r:embed="rId1"/>
          <a:srcRect b="939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9874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7987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0897" name="Picture 2"/>
          <p:cNvPicPr>
            <a:picLocks noChangeAspect="1"/>
          </p:cNvPicPr>
          <p:nvPr/>
        </p:nvPicPr>
        <p:blipFill>
          <a:blip r:embed="rId1"/>
          <a:srcRect t="13777" b="14844"/>
          <a:stretch>
            <a:fillRect/>
          </a:stretch>
        </p:blipFill>
        <p:spPr>
          <a:xfrm>
            <a:off x="0" y="2071688"/>
            <a:ext cx="9144000" cy="47863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0898" name="Rectangle 3"/>
          <p:cNvSpPr/>
          <p:nvPr/>
        </p:nvSpPr>
        <p:spPr>
          <a:xfrm>
            <a:off x="0" y="285750"/>
            <a:ext cx="9144000" cy="2085975"/>
          </a:xfrm>
          <a:prstGeom prst="rect">
            <a:avLst/>
          </a:prstGeom>
          <a:noFill/>
          <a:ln w="9525" cap="flat" cmpd="sng">
            <a:solidFill>
              <a:srgbClr val="FFFFCC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itchFamily="49" charset="-122"/>
              </a:rPr>
              <a:t>       FLASH</a:t>
            </a:r>
            <a:r>
              <a:rPr lang="zh-CN" altLang="en-US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itchFamily="49" charset="-122"/>
              </a:rPr>
              <a:t>存储元在</a:t>
            </a:r>
            <a:r>
              <a:rPr lang="en-US" altLang="zh-CN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itchFamily="49" charset="-122"/>
              </a:rPr>
              <a:t>EPROM</a:t>
            </a:r>
            <a:r>
              <a:rPr lang="zh-CN" altLang="en-US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itchFamily="49" charset="-122"/>
              </a:rPr>
              <a:t>存储元基础上发展起来的，由单个</a:t>
            </a:r>
            <a:r>
              <a:rPr lang="en-US" altLang="zh-CN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itchFamily="49" charset="-122"/>
              </a:rPr>
              <a:t>MOS</a:t>
            </a:r>
            <a:r>
              <a:rPr lang="zh-CN" altLang="en-US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itchFamily="49" charset="-122"/>
              </a:rPr>
              <a:t>晶体管组成，除漏极</a:t>
            </a:r>
            <a:r>
              <a:rPr lang="en-US" altLang="zh-CN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itchFamily="49" charset="-122"/>
              </a:rPr>
              <a:t>D</a:t>
            </a:r>
            <a:r>
              <a:rPr lang="zh-CN" altLang="en-US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itchFamily="49" charset="-122"/>
              </a:rPr>
              <a:t>和源极</a:t>
            </a:r>
            <a:r>
              <a:rPr lang="en-US" altLang="zh-CN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zh-CN" altLang="en-US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itchFamily="49" charset="-122"/>
              </a:rPr>
              <a:t>外，还有一个控制栅和浮空栅。</a:t>
            </a:r>
            <a:endParaRPr lang="zh-CN" altLang="en-US" b="1" dirty="0">
              <a:solidFill>
                <a:srgbClr val="100004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r>
              <a:rPr lang="zh-CN" altLang="en-US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itchFamily="49" charset="-122"/>
              </a:rPr>
              <a:t>        浮空栅上的电荷量决定了读取操作时，加在栅极上的控制电压能否开启</a:t>
            </a:r>
            <a:r>
              <a:rPr lang="en-US" altLang="zh-CN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itchFamily="49" charset="-122"/>
              </a:rPr>
              <a:t>MOS</a:t>
            </a:r>
            <a:r>
              <a:rPr lang="zh-CN" altLang="en-US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itchFamily="49" charset="-122"/>
              </a:rPr>
              <a:t>管，并产生从漏极</a:t>
            </a:r>
            <a:r>
              <a:rPr lang="en-US" altLang="zh-CN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itchFamily="49" charset="-122"/>
              </a:rPr>
              <a:t>D</a:t>
            </a:r>
            <a:r>
              <a:rPr lang="zh-CN" altLang="en-US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itchFamily="49" charset="-122"/>
              </a:rPr>
              <a:t>到源极</a:t>
            </a:r>
            <a:r>
              <a:rPr lang="en-US" altLang="zh-CN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zh-CN" altLang="en-US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itchFamily="49" charset="-122"/>
              </a:rPr>
              <a:t>的电流。</a:t>
            </a:r>
            <a:endParaRPr lang="zh-CN" altLang="en-US" b="1" dirty="0">
              <a:solidFill>
                <a:srgbClr val="100004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endParaRPr lang="zh-CN" altLang="en-US" b="1" dirty="0">
              <a:solidFill>
                <a:srgbClr val="100004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80899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80900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80901" name="矩形 5"/>
          <p:cNvSpPr/>
          <p:nvPr/>
        </p:nvSpPr>
        <p:spPr>
          <a:xfrm>
            <a:off x="357188" y="5572125"/>
            <a:ext cx="1271587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3-21.swf</a:t>
            </a:r>
            <a:endParaRPr lang="zh-CN" altLang="en-US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21" name="Rectangle 2"/>
          <p:cNvSpPr/>
          <p:nvPr/>
        </p:nvSpPr>
        <p:spPr>
          <a:xfrm>
            <a:off x="250825" y="790575"/>
            <a:ext cx="8569325" cy="512127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pPr>
              <a:lnSpc>
                <a:spcPct val="125000"/>
              </a:lnSpc>
            </a:pPr>
            <a:r>
              <a:rPr lang="zh-CN" altLang="en-US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itchFamily="49" charset="-122"/>
              </a:rPr>
              <a:t>读取操作</a:t>
            </a:r>
            <a:endParaRPr lang="zh-CN" altLang="en-US" b="1" dirty="0">
              <a:solidFill>
                <a:srgbClr val="100004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125000"/>
              </a:lnSpc>
            </a:pPr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        控制栅加上正电压。浮空栅上的负电荷量将决定是否可以开启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MOS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晶体管。</a:t>
            </a:r>
            <a:endParaRPr lang="zh-CN" altLang="en-US" b="1" dirty="0"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125000"/>
              </a:lnSpc>
            </a:pPr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        如果存储元原存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，可认为浮空栅不带负电，控制栅上的正电压足以开启晶体管。</a:t>
            </a:r>
            <a:endParaRPr lang="zh-CN" altLang="en-US" b="1" dirty="0"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125000"/>
              </a:lnSpc>
            </a:pPr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        如果存储元原存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，可认为浮空栅带负电，控制栅上的正电压不足以克服浮动栅上的负电量，晶体管不能开启导通。</a:t>
            </a:r>
            <a:endParaRPr lang="zh-CN" altLang="en-US" b="1" dirty="0"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125000"/>
              </a:lnSpc>
            </a:pPr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        当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MOS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晶体管开启导通时，电源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VD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提供从漏极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D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到源极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的电流。</a:t>
            </a:r>
            <a:endParaRPr lang="zh-CN" altLang="en-US" b="1" dirty="0"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125000"/>
              </a:lnSpc>
            </a:pPr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        读出电路检测到有电流，表示存储元中存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，</a:t>
            </a:r>
            <a:endParaRPr lang="zh-CN" altLang="en-US" b="1" dirty="0"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125000"/>
              </a:lnSpc>
            </a:pPr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        若读出电路检测到无电流，表示存储元中存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，如图所示。</a:t>
            </a:r>
            <a:endParaRPr lang="zh-CN" altLang="en-US" b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81922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81923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2945" name="Picture 2"/>
          <p:cNvPicPr>
            <a:picLocks noChangeAspect="1"/>
          </p:cNvPicPr>
          <p:nvPr/>
        </p:nvPicPr>
        <p:blipFill>
          <a:blip r:embed="rId1"/>
          <a:srcRect b="1484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2946" name="Text Box 3"/>
          <p:cNvSpPr txBox="1"/>
          <p:nvPr/>
        </p:nvSpPr>
        <p:spPr>
          <a:xfrm>
            <a:off x="2484438" y="5084763"/>
            <a:ext cx="1008062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rPr>
              <a:t>读</a:t>
            </a: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endParaRPr lang="en-US" altLang="zh-CN" sz="2800" b="1" dirty="0">
              <a:solidFill>
                <a:schemeClr val="bg2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82947" name="Text Box 4"/>
          <p:cNvSpPr txBox="1"/>
          <p:nvPr/>
        </p:nvSpPr>
        <p:spPr>
          <a:xfrm>
            <a:off x="6227763" y="5157788"/>
            <a:ext cx="1008062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rPr>
              <a:t>读</a:t>
            </a: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endParaRPr lang="en-US" altLang="zh-CN" sz="2800" b="1" dirty="0">
              <a:solidFill>
                <a:schemeClr val="bg2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82948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82949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82950" name="矩形 6"/>
          <p:cNvSpPr/>
          <p:nvPr/>
        </p:nvSpPr>
        <p:spPr>
          <a:xfrm>
            <a:off x="428625" y="5357813"/>
            <a:ext cx="1271588" cy="4619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3-22.swf</a:t>
            </a:r>
            <a:endParaRPr lang="zh-CN" altLang="en-US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3969" name="Picture 2"/>
          <p:cNvPicPr>
            <a:picLocks noChangeAspect="1"/>
          </p:cNvPicPr>
          <p:nvPr/>
        </p:nvPicPr>
        <p:blipFill>
          <a:blip r:embed="rId1"/>
          <a:srcRect t="17183" b="14844"/>
          <a:stretch>
            <a:fillRect/>
          </a:stretch>
        </p:blipFill>
        <p:spPr>
          <a:xfrm>
            <a:off x="0" y="2133600"/>
            <a:ext cx="9144000" cy="4683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3970" name="Rectangle 3"/>
          <p:cNvSpPr/>
          <p:nvPr/>
        </p:nvSpPr>
        <p:spPr>
          <a:xfrm>
            <a:off x="0" y="188913"/>
            <a:ext cx="9144000" cy="1920875"/>
          </a:xfrm>
          <a:prstGeom prst="rect">
            <a:avLst/>
          </a:prstGeom>
          <a:solidFill>
            <a:srgbClr val="FFFFCC"/>
          </a:solidFill>
          <a:ln w="9525">
            <a:noFill/>
          </a:ln>
        </p:spPr>
        <p:txBody>
          <a:bodyPr anchor="t">
            <a:spAutoFit/>
          </a:bodyPr>
          <a:p>
            <a:r>
              <a:rPr lang="en-US" altLang="zh-CN" sz="2000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zh-CN" altLang="en-US" sz="2000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itchFamily="49" charset="-122"/>
              </a:rPr>
              <a:t>、</a:t>
            </a:r>
            <a:r>
              <a:rPr lang="en-US" altLang="zh-CN" sz="2000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itchFamily="49" charset="-122"/>
              </a:rPr>
              <a:t>FLASH</a:t>
            </a:r>
            <a:r>
              <a:rPr lang="zh-CN" altLang="en-US" sz="2000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itchFamily="49" charset="-122"/>
              </a:rPr>
              <a:t>存储器基本操作</a:t>
            </a:r>
            <a:endParaRPr lang="zh-CN" altLang="en-US" sz="2000" b="1" dirty="0">
              <a:solidFill>
                <a:srgbClr val="100004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r>
              <a:rPr lang="zh-CN" altLang="en-US" sz="2000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itchFamily="49" charset="-122"/>
              </a:rPr>
              <a:t>编程操作</a:t>
            </a:r>
            <a:endParaRPr lang="zh-CN" altLang="en-US" sz="2000" b="1" dirty="0">
              <a:solidFill>
                <a:srgbClr val="100004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r>
              <a:rPr lang="zh-CN" altLang="en-US" sz="2000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实际上是写操作。所有存储元的原始状态均处“</a:t>
            </a:r>
            <a:r>
              <a:rPr lang="en-US" altLang="zh-CN" sz="2000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itchFamily="49" charset="-122"/>
              </a:rPr>
              <a:t>1”</a:t>
            </a:r>
            <a:r>
              <a:rPr lang="zh-CN" altLang="en-US" sz="2000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itchFamily="49" charset="-122"/>
              </a:rPr>
              <a:t>状态，这是因为擦除操作时控制栅不加正电压。</a:t>
            </a:r>
            <a:r>
              <a:rPr lang="zh-CN" altLang="en-US" sz="2000" b="1" dirty="0">
                <a:solidFill>
                  <a:srgbClr val="F60E35"/>
                </a:solidFill>
                <a:latin typeface="Times New Roman" panose="02020603050405020304" pitchFamily="18" charset="0"/>
                <a:ea typeface="楷体_GB2312" pitchFamily="49" charset="-122"/>
              </a:rPr>
              <a:t>编程操作的目的是为存储元的浮空栅补充电子，从而使存储元改写成“</a:t>
            </a:r>
            <a:r>
              <a:rPr lang="en-US" altLang="zh-CN" sz="2000" b="1" dirty="0">
                <a:solidFill>
                  <a:srgbClr val="F60E35"/>
                </a:solidFill>
                <a:latin typeface="Times New Roman" panose="02020603050405020304" pitchFamily="18" charset="0"/>
                <a:ea typeface="楷体_GB2312" pitchFamily="49" charset="-122"/>
              </a:rPr>
              <a:t>0”</a:t>
            </a:r>
            <a:r>
              <a:rPr lang="zh-CN" altLang="en-US" sz="2000" b="1" dirty="0">
                <a:solidFill>
                  <a:srgbClr val="F60E35"/>
                </a:solidFill>
                <a:latin typeface="Times New Roman" panose="02020603050405020304" pitchFamily="18" charset="0"/>
                <a:ea typeface="楷体_GB2312" pitchFamily="49" charset="-122"/>
              </a:rPr>
              <a:t>状态。</a:t>
            </a:r>
            <a:r>
              <a:rPr lang="zh-CN" altLang="en-US" sz="2000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itchFamily="49" charset="-122"/>
              </a:rPr>
              <a:t>如果某存储元仍保持“</a:t>
            </a:r>
            <a:r>
              <a:rPr lang="en-US" altLang="zh-CN" sz="2000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itchFamily="49" charset="-122"/>
              </a:rPr>
              <a:t>1”</a:t>
            </a:r>
            <a:r>
              <a:rPr lang="zh-CN" altLang="en-US" sz="2000" b="1" dirty="0">
                <a:solidFill>
                  <a:srgbClr val="100004"/>
                </a:solidFill>
                <a:latin typeface="Times New Roman" panose="02020603050405020304" pitchFamily="18" charset="0"/>
                <a:ea typeface="楷体_GB2312" pitchFamily="49" charset="-122"/>
              </a:rPr>
              <a:t>状态，则控制栅不加正电压。</a:t>
            </a:r>
            <a:endParaRPr lang="zh-CN" altLang="en-US" sz="2000" b="1" dirty="0">
              <a:solidFill>
                <a:srgbClr val="100004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endParaRPr lang="zh-CN" altLang="en-US" sz="2000" b="1" dirty="0">
              <a:solidFill>
                <a:srgbClr val="100004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83971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83972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83973" name="矩形 5"/>
          <p:cNvSpPr/>
          <p:nvPr/>
        </p:nvSpPr>
        <p:spPr>
          <a:xfrm>
            <a:off x="428625" y="5357813"/>
            <a:ext cx="1271588" cy="4619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3-22.swf</a:t>
            </a:r>
            <a:endParaRPr lang="zh-CN" altLang="en-US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4993" name="Picture 2"/>
          <p:cNvPicPr>
            <a:picLocks noChangeAspect="1"/>
          </p:cNvPicPr>
          <p:nvPr/>
        </p:nvPicPr>
        <p:blipFill>
          <a:blip r:embed="rId1"/>
          <a:srcRect t="17522" b="14844"/>
          <a:stretch>
            <a:fillRect/>
          </a:stretch>
        </p:blipFill>
        <p:spPr>
          <a:xfrm>
            <a:off x="0" y="2205038"/>
            <a:ext cx="9144000" cy="46529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4994" name="Rectangle 3"/>
          <p:cNvSpPr/>
          <p:nvPr/>
        </p:nvSpPr>
        <p:spPr>
          <a:xfrm>
            <a:off x="0" y="476250"/>
            <a:ext cx="9144000" cy="2209800"/>
          </a:xfrm>
          <a:prstGeom prst="rect">
            <a:avLst/>
          </a:prstGeom>
          <a:solidFill>
            <a:srgbClr val="FFFFCC"/>
          </a:solidFill>
          <a:ln w="9525">
            <a:noFill/>
          </a:ln>
        </p:spPr>
        <p:txBody>
          <a:bodyPr anchor="t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擦除操作</a:t>
            </a:r>
            <a:endParaRPr lang="zh-CN" altLang="en-US" b="1" dirty="0"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        所有的存储元中浮空栅上的负电荷要全部洩放出去。为此晶体管源极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加上正电压，这与编程操作正好相反，见图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(c)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所示。源极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上的正电压吸收浮空栅中的电子，从而使全部存储元变成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状态。</a:t>
            </a:r>
            <a:endParaRPr lang="zh-CN" altLang="en-US" b="1" dirty="0"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bg2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84995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  <p:sp>
        <p:nvSpPr>
          <p:cNvPr id="8499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84997" name="矩形 5"/>
          <p:cNvSpPr/>
          <p:nvPr/>
        </p:nvSpPr>
        <p:spPr>
          <a:xfrm>
            <a:off x="428625" y="5357813"/>
            <a:ext cx="1271588" cy="4619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3-22.swf</a:t>
            </a:r>
            <a:endParaRPr lang="zh-CN" altLang="en-US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11266" name="Rectangle 2"/>
          <p:cNvSpPr/>
          <p:nvPr/>
        </p:nvSpPr>
        <p:spPr>
          <a:xfrm>
            <a:off x="763588" y="657225"/>
            <a:ext cx="150495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r>
              <a:rPr lang="zh-CN" altLang="en-US" sz="4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软盘 </a:t>
            </a:r>
            <a:endParaRPr lang="zh-CN" altLang="en-US" sz="44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02755" name="Picture 3" descr="磁盘结构"/>
          <p:cNvPicPr>
            <a:picLocks noChangeAspect="1"/>
          </p:cNvPicPr>
          <p:nvPr/>
        </p:nvPicPr>
        <p:blipFill>
          <a:blip r:embed="rId1">
            <a:lum bright="-34000" contrast="32000"/>
          </a:blip>
          <a:stretch>
            <a:fillRect/>
          </a:stretch>
        </p:blipFill>
        <p:spPr>
          <a:xfrm>
            <a:off x="3811588" y="3933825"/>
            <a:ext cx="4464050" cy="22320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" name="Group 4"/>
          <p:cNvGrpSpPr/>
          <p:nvPr/>
        </p:nvGrpSpPr>
        <p:grpSpPr>
          <a:xfrm>
            <a:off x="3887788" y="1341438"/>
            <a:ext cx="4537075" cy="2159000"/>
            <a:chOff x="4422" y="12048"/>
            <a:chExt cx="3315" cy="1872"/>
          </a:xfrm>
        </p:grpSpPr>
        <p:grpSp>
          <p:nvGrpSpPr>
            <p:cNvPr id="11269" name="Group 5"/>
            <p:cNvGrpSpPr/>
            <p:nvPr/>
          </p:nvGrpSpPr>
          <p:grpSpPr>
            <a:xfrm>
              <a:off x="4422" y="12048"/>
              <a:ext cx="3315" cy="1716"/>
              <a:chOff x="6837" y="11268"/>
              <a:chExt cx="3315" cy="1716"/>
            </a:xfrm>
          </p:grpSpPr>
          <p:pic>
            <p:nvPicPr>
              <p:cNvPr id="11270" name="Picture 6" descr="软盘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837" y="11268"/>
                <a:ext cx="1663" cy="1716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1271" name="Picture 7" descr="写保护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17" y="11268"/>
                <a:ext cx="1635" cy="1695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sp>
          <p:nvSpPr>
            <p:cNvPr id="11272" name="Text Box 8"/>
            <p:cNvSpPr txBox="1"/>
            <p:nvPr/>
          </p:nvSpPr>
          <p:spPr>
            <a:xfrm>
              <a:off x="6312" y="13452"/>
              <a:ext cx="1050" cy="4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</a:ln>
          </p:spPr>
          <p:txBody>
            <a:bodyPr anchor="t"/>
            <a:p>
              <a:pPr algn="just"/>
              <a:r>
                <a:rPr lang="zh-CN" altLang="en-US" sz="1400" dirty="0">
                  <a:solidFill>
                    <a:srgbClr val="03090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写保护</a:t>
              </a:r>
              <a:endParaRPr lang="zh-CN" altLang="en-US" sz="3600" dirty="0">
                <a:solidFill>
                  <a:srgbClr val="030906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202761" name="Picture 9"/>
          <p:cNvPicPr>
            <a:picLocks noChangeAspect="1"/>
          </p:cNvPicPr>
          <p:nvPr/>
        </p:nvPicPr>
        <p:blipFill>
          <a:blip r:embed="rId4">
            <a:lum bright="4001" contrast="-16000"/>
          </a:blip>
          <a:stretch>
            <a:fillRect/>
          </a:stretch>
        </p:blipFill>
        <p:spPr>
          <a:xfrm>
            <a:off x="611188" y="2439988"/>
            <a:ext cx="3113087" cy="3086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74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20276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" fill="hold"/>
                                        <p:tgtEl>
                                          <p:spTgt spid="20275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601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2221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几种非易失性存储器的比较</a:t>
            </a:r>
            <a:r>
              <a:rPr kumimoji="0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22482" name="Group 274"/>
          <p:cNvGraphicFramePr>
            <a:graphicFrameLocks noGrp="1"/>
          </p:cNvGraphicFramePr>
          <p:nvPr>
            <p:ph idx="1"/>
          </p:nvPr>
        </p:nvGraphicFramePr>
        <p:xfrm>
          <a:off x="538163" y="1196975"/>
          <a:ext cx="8137525" cy="3611563"/>
        </p:xfrm>
        <a:graphic>
          <a:graphicData uri="http://schemas.openxmlformats.org/drawingml/2006/table">
            <a:tbl>
              <a:tblPr/>
              <a:tblGrid>
                <a:gridCol w="1439862"/>
                <a:gridCol w="2016125"/>
                <a:gridCol w="1944688"/>
                <a:gridCol w="1296987"/>
                <a:gridCol w="1439863"/>
              </a:tblGrid>
              <a:tr h="64611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存储器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类别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擦除方式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能否单字节修改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写机制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MROM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只读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不允许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否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掩膜位写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PROM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写一次读多次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不允许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否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电信号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</a:tr>
              <a:tr h="59213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EPROM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写多次读多次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紫外线擦除，脱机改写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否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电信号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53975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E</a:t>
                      </a:r>
                      <a:r>
                        <a:rPr kumimoji="0" lang="en-US" altLang="zh-CN" sz="20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PROM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写多次读多次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电擦除，在线改写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能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电信号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</a:tr>
              <a:tr h="628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Flash Memory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写多次读多次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电擦除，在线改写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否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电信号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86063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22248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704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84995" name="WordArt 2"/>
          <p:cNvSpPr>
            <a:spLocks noTextEdit="1"/>
          </p:cNvSpPr>
          <p:nvPr/>
        </p:nvSpPr>
        <p:spPr>
          <a:xfrm>
            <a:off x="2124075" y="2133600"/>
            <a:ext cx="4535488" cy="1728788"/>
          </a:xfrm>
          <a:prstGeom prst="rect">
            <a:avLst/>
          </a:prstGeom>
        </p:spPr>
        <p:txBody>
          <a:bodyPr wrap="none" fromWordArt="1">
            <a:prstTxWarp prst="textWave1">
              <a:avLst>
                <a:gd name="adj1" fmla="val 13005"/>
                <a:gd name="adj2" fmla="val 0"/>
              </a:avLst>
            </a:prstTxWarp>
            <a:normAutofit/>
          </a:bodyPr>
          <a:p>
            <a:pPr algn="ctr"/>
            <a:r>
              <a:rPr lang="zh-CN" altLang="en-US" sz="3600" b="1" spc="-360">
                <a:ln w="12700" cap="flat" cmpd="sng">
                  <a:solidFill>
                    <a:srgbClr val="000099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3CCFF"/>
                </a:solidFill>
                <a:effectLst>
                  <a:outerShdw dist="125724" dir="18900000" algn="ctr" rotWithShape="0">
                    <a:srgbClr val="000099"/>
                  </a:outerShdw>
                </a:effectLst>
                <a:latin typeface="Arial Rounded MT Bold" charset="0"/>
                <a:ea typeface="Arial Rounded MT Bold" charset="0"/>
              </a:rPr>
              <a:t>The  End !</a:t>
            </a:r>
            <a:endParaRPr lang="zh-CN" altLang="en-US" sz="3600" b="1" spc="-360">
              <a:ln w="12700" cap="flat" cmpd="sng">
                <a:solidFill>
                  <a:srgbClr val="000099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33CCFF"/>
              </a:solidFill>
              <a:effectLst>
                <a:outerShdw dist="125724" dir="18900000" algn="ctr" rotWithShape="0">
                  <a:srgbClr val="000099"/>
                </a:outerShdw>
              </a:effectLst>
              <a:latin typeface="Arial Rounded MT Bold" charset="0"/>
              <a:ea typeface="Arial Rounded MT Bold" charset="0"/>
            </a:endParaRPr>
          </a:p>
        </p:txBody>
      </p:sp>
      <p:sp>
        <p:nvSpPr>
          <p:cNvPr id="87043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9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9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12290" name="Rectangle 2"/>
          <p:cNvSpPr/>
          <p:nvPr/>
        </p:nvSpPr>
        <p:spPr>
          <a:xfrm>
            <a:off x="457200" y="277813"/>
            <a:ext cx="1811338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algn="ctr"/>
            <a:r>
              <a:rPr lang="zh-CN" altLang="en-US" sz="4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硬盘</a:t>
            </a:r>
            <a:endParaRPr lang="zh-CN" altLang="en-US" sz="44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01731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1196975"/>
            <a:ext cx="2879725" cy="25923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1732" name="Picture 4" descr="0005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4724400" y="1349375"/>
            <a:ext cx="3887788" cy="3024188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" name="Group 5"/>
          <p:cNvGrpSpPr/>
          <p:nvPr/>
        </p:nvGrpSpPr>
        <p:grpSpPr>
          <a:xfrm>
            <a:off x="2743200" y="3711575"/>
            <a:ext cx="3773488" cy="2209800"/>
            <a:chOff x="1728" y="2688"/>
            <a:chExt cx="2160" cy="1392"/>
          </a:xfrm>
        </p:grpSpPr>
        <p:graphicFrame>
          <p:nvGraphicFramePr>
            <p:cNvPr id="12294" name="Object 6"/>
            <p:cNvGraphicFramePr/>
            <p:nvPr/>
          </p:nvGraphicFramePr>
          <p:xfrm>
            <a:off x="2117" y="2857"/>
            <a:ext cx="1366" cy="11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7" name="" r:id="rId3" imgW="2409825" imgH="2038350" progId="Paint.Picture">
                    <p:embed/>
                  </p:oleObj>
                </mc:Choice>
                <mc:Fallback>
                  <p:oleObj name="" r:id="rId3" imgW="2409825" imgH="2038350" progId="Paint.Picture">
                    <p:embed/>
                    <p:pic>
                      <p:nvPicPr>
                        <p:cNvPr id="0" name="图片 3076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117" y="2857"/>
                          <a:ext cx="1366" cy="112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295" name="Rectangle 7"/>
            <p:cNvSpPr/>
            <p:nvPr/>
          </p:nvSpPr>
          <p:spPr>
            <a:xfrm>
              <a:off x="3413" y="3574"/>
              <a:ext cx="475" cy="169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p>
              <a:pPr algn="ctr"/>
              <a:r>
                <a:rPr lang="zh-CN" altLang="en-US" sz="1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磁盘片</a:t>
              </a:r>
              <a:endPara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296" name="Rectangle 8"/>
            <p:cNvSpPr/>
            <p:nvPr/>
          </p:nvSpPr>
          <p:spPr>
            <a:xfrm>
              <a:off x="2938" y="2688"/>
              <a:ext cx="475" cy="169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p>
              <a:pPr algn="ctr"/>
              <a:r>
                <a:rPr lang="zh-CN" altLang="en-US" sz="1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磁头</a:t>
              </a:r>
              <a:endPara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297" name="Rectangle 9"/>
            <p:cNvSpPr/>
            <p:nvPr/>
          </p:nvSpPr>
          <p:spPr>
            <a:xfrm>
              <a:off x="3154" y="3025"/>
              <a:ext cx="475" cy="169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p>
              <a:pPr algn="ctr"/>
              <a:r>
                <a:rPr lang="zh-CN" altLang="en-US" sz="1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马达</a:t>
              </a:r>
              <a:endPara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298" name="Rectangle 10"/>
            <p:cNvSpPr/>
            <p:nvPr/>
          </p:nvSpPr>
          <p:spPr>
            <a:xfrm>
              <a:off x="2894" y="3911"/>
              <a:ext cx="605" cy="169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p>
              <a:pPr algn="ctr"/>
              <a:r>
                <a:rPr lang="zh-CN" altLang="en-US" sz="1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磁头驱动</a:t>
              </a:r>
              <a:endPara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299" name="Rectangle 11"/>
            <p:cNvSpPr/>
            <p:nvPr/>
          </p:nvSpPr>
          <p:spPr>
            <a:xfrm>
              <a:off x="1728" y="3785"/>
              <a:ext cx="562" cy="168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p>
              <a:pPr algn="ctr"/>
              <a:r>
                <a:rPr lang="zh-CN" altLang="en-US" sz="1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辅助电路</a:t>
              </a:r>
              <a:endPara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2300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/>
            <a:fld id="{BB962C8B-B14F-4D97-AF65-F5344CB8AC3E}" type="datetime12">
              <a:rPr lang="zh-CN" altLang="zh-CN" sz="1400" dirty="0">
                <a:ea typeface="宋体" panose="02010600030101010101" pitchFamily="2" charset="-122"/>
              </a:rPr>
            </a:fld>
            <a:endParaRPr lang="zh-CN" altLang="zh-CN" sz="1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20173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" fill="hold"/>
                                        <p:tgtEl>
                                          <p:spTgt spid="20173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讲稿内容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399FF"/>
      </a:accent1>
      <a:accent2>
        <a:srgbClr val="99FF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8AE7B9"/>
      </a:accent6>
      <a:hlink>
        <a:srgbClr val="3333CC"/>
      </a:hlink>
      <a:folHlink>
        <a:srgbClr val="3366FF"/>
      </a:folHlink>
    </a:clrScheme>
    <a:fontScheme name="讲稿内容模板">
      <a:majorFont>
        <a:latin typeface="Times New Roman"/>
        <a:ea typeface="幼圆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讲稿内容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讲稿内容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讲稿内容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399FF"/>
      </a:accent1>
      <a:accent2>
        <a:srgbClr val="99FF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8AE7B9"/>
      </a:accent6>
      <a:hlink>
        <a:srgbClr val="3333CC"/>
      </a:hlink>
      <a:folHlink>
        <a:srgbClr val="3366FF"/>
      </a:folHlink>
    </a:clrScheme>
    <a:fontScheme name="讲稿内容模板">
      <a:majorFont>
        <a:latin typeface="Times New Roman"/>
        <a:ea typeface="幼圆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讲稿内容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讲稿内容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rzhblue</Template>
  <TotalTime>0</TotalTime>
  <Words>6330</Words>
  <Application>WPS 演示</Application>
  <PresentationFormat>全屏显示(4:3)</PresentationFormat>
  <Paragraphs>948</Paragraphs>
  <Slides>81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16</vt:i4>
      </vt:variant>
      <vt:variant>
        <vt:lpstr>幻灯片标题</vt:lpstr>
      </vt:variant>
      <vt:variant>
        <vt:i4>81</vt:i4>
      </vt:variant>
    </vt:vector>
  </HeadingPairs>
  <TitlesOfParts>
    <vt:vector size="111" baseType="lpstr">
      <vt:lpstr>Arial</vt:lpstr>
      <vt:lpstr>宋体</vt:lpstr>
      <vt:lpstr>Wingdings</vt:lpstr>
      <vt:lpstr>Times New Roman</vt:lpstr>
      <vt:lpstr>楷体_GB2312</vt:lpstr>
      <vt:lpstr>幼圆</vt:lpstr>
      <vt:lpstr>新宋体</vt:lpstr>
      <vt:lpstr>Tahoma</vt:lpstr>
      <vt:lpstr>微软雅黑</vt:lpstr>
      <vt:lpstr>Arial Unicode MS</vt:lpstr>
      <vt:lpstr>Verdana</vt:lpstr>
      <vt:lpstr>Arial Rounded MT Bold</vt:lpstr>
      <vt:lpstr>讲稿内容模板</vt:lpstr>
      <vt:lpstr>1_讲稿内容模板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第三章：存储系统</vt:lpstr>
      <vt:lpstr>存储体系概述</vt:lpstr>
      <vt:lpstr>1、计算机存储系统中的存储器分类</vt:lpstr>
      <vt:lpstr>1、计算机存储系统中的存储器分类</vt:lpstr>
      <vt:lpstr>2、计算机的主存储器分类</vt:lpstr>
      <vt:lpstr>存储器分类综述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二、主存储器的性能指标</vt:lpstr>
      <vt:lpstr>二、主存储器的性能指标</vt:lpstr>
      <vt:lpstr>二、主存储器的性能指标</vt:lpstr>
      <vt:lpstr>三、存储器的层次结构</vt:lpstr>
      <vt:lpstr>PowerPoint 演示文稿</vt:lpstr>
      <vt:lpstr>主存储器</vt:lpstr>
      <vt:lpstr>主存储器</vt:lpstr>
      <vt:lpstr>一、随机读写存储器RAM</vt:lpstr>
      <vt:lpstr>一、随机读写存储器RAM</vt:lpstr>
      <vt:lpstr>1、静态存储器（SRAM） Static Random-Access Memory</vt:lpstr>
      <vt:lpstr>（1）SRAM存储位元</vt:lpstr>
      <vt:lpstr>PowerPoint 演示文稿</vt:lpstr>
      <vt:lpstr>（2）SRAM存储器</vt:lpstr>
      <vt:lpstr>PowerPoint 演示文稿</vt:lpstr>
      <vt:lpstr>PowerPoint 演示文稿</vt:lpstr>
      <vt:lpstr>PowerPoint 演示文稿</vt:lpstr>
      <vt:lpstr>（2）SRAM存储器</vt:lpstr>
      <vt:lpstr>PowerPoint 演示文稿</vt:lpstr>
      <vt:lpstr>PowerPoint 演示文稿</vt:lpstr>
      <vt:lpstr>PowerPoint 演示文稿</vt:lpstr>
      <vt:lpstr>如何提供该单元全部二进制位？</vt:lpstr>
      <vt:lpstr>PowerPoint 演示文稿</vt:lpstr>
      <vt:lpstr>基本的SRAM逻辑结构</vt:lpstr>
      <vt:lpstr>2114 SRAM存储器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（3）SRAM存储器的特点</vt:lpstr>
      <vt:lpstr>2、动态存储器（DRAM）</vt:lpstr>
      <vt:lpstr>（1）DRAM存储位元</vt:lpstr>
      <vt:lpstr>（2）DRAM存储位元</vt:lpstr>
      <vt:lpstr>PowerPoint 演示文稿</vt:lpstr>
      <vt:lpstr>（2）DRAM存储器</vt:lpstr>
      <vt:lpstr>DRAM的读/写过程</vt:lpstr>
      <vt:lpstr>（3）DRAM的刷新方式</vt:lpstr>
      <vt:lpstr>PowerPoint 演示文稿</vt:lpstr>
      <vt:lpstr>PowerPoint 演示文稿</vt:lpstr>
      <vt:lpstr>PowerPoint 演示文稿</vt:lpstr>
      <vt:lpstr>（4）DRAM存储器的特点</vt:lpstr>
      <vt:lpstr>3、SRAM和DRAM的对比</vt:lpstr>
      <vt:lpstr>三、高性能的主存储器</vt:lpstr>
      <vt:lpstr>PowerPoint 演示文稿</vt:lpstr>
      <vt:lpstr>PowerPoint 演示文稿</vt:lpstr>
      <vt:lpstr>比较：DRAM的读/写过程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三、只读存储器ROM</vt:lpstr>
      <vt:lpstr>ROM存储器中“编程”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几种非易失性存储器的比较 </vt:lpstr>
      <vt:lpstr>PowerPoint 演示文稿</vt:lpstr>
    </vt:vector>
  </TitlesOfParts>
  <Company>hziee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计算机组成原理</dc:title>
  <dc:creator>张齐</dc:creator>
  <dc:subject>第5章 存储体系</dc:subject>
  <cp:lastModifiedBy>青华电器</cp:lastModifiedBy>
  <cp:revision>166</cp:revision>
  <dcterms:created xsi:type="dcterms:W3CDTF">2004-11-17T05:40:00Z</dcterms:created>
  <dcterms:modified xsi:type="dcterms:W3CDTF">2020-03-29T14:27:08Z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2052-11.3.0.8513</vt:lpwstr>
  </property>
</Properties>
</file>